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6"/>
  </p:notesMasterIdLst>
  <p:handoutMasterIdLst>
    <p:handoutMasterId r:id="rId27"/>
  </p:handoutMasterIdLst>
  <p:sldIdLst>
    <p:sldId id="325" r:id="rId6"/>
    <p:sldId id="322" r:id="rId7"/>
    <p:sldId id="339" r:id="rId8"/>
    <p:sldId id="342" r:id="rId9"/>
    <p:sldId id="345" r:id="rId10"/>
    <p:sldId id="348" r:id="rId11"/>
    <p:sldId id="262" r:id="rId12"/>
    <p:sldId id="263" r:id="rId13"/>
    <p:sldId id="347" r:id="rId14"/>
    <p:sldId id="261" r:id="rId15"/>
    <p:sldId id="264" r:id="rId16"/>
    <p:sldId id="332" r:id="rId17"/>
    <p:sldId id="333" r:id="rId18"/>
    <p:sldId id="335" r:id="rId19"/>
    <p:sldId id="337" r:id="rId20"/>
    <p:sldId id="334" r:id="rId21"/>
    <p:sldId id="318" r:id="rId22"/>
    <p:sldId id="306" r:id="rId23"/>
    <p:sldId id="319" r:id="rId24"/>
    <p:sldId id="315" r:id="rId25"/>
  </p:sldIdLst>
  <p:sldSz cx="18288000" cy="10287000"/>
  <p:notesSz cx="6858000" cy="9144000"/>
  <p:embeddedFontLst>
    <p:embeddedFont>
      <p:font typeface="Nanum Gothic" panose="020B0604020202020204" charset="-127"/>
      <p:regular r:id="rId28"/>
      <p:bold r:id="rId29"/>
    </p:embeddedFont>
    <p:embeddedFont>
      <p:font typeface="Alegreya Sans SC" panose="020B0604020202020204" charset="0"/>
      <p:regular r:id="rId30"/>
      <p:bold r:id="rId31"/>
      <p:italic r:id="rId32"/>
      <p:boldItalic r:id="rId33"/>
    </p:embeddedFont>
    <p:embeddedFont>
      <p:font typeface="Anaheim" panose="020B0604020202020204" charset="0"/>
      <p:regular r:id="rId34"/>
    </p:embeddedFont>
    <p:embeddedFont>
      <p:font typeface="Avenir Next LT Pro" panose="020B0504020202020204" pitchFamily="34" charset="0"/>
      <p:regular r:id="rId35"/>
      <p:bold r:id="rId36"/>
      <p:italic r:id="rId37"/>
      <p:boldItalic r:id="rId38"/>
    </p:embeddedFont>
    <p:embeddedFont>
      <p:font typeface="Cabin"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Fira Sans" panose="020B0503050000020004" pitchFamily="34" charset="0"/>
      <p:regular r:id="rId47"/>
      <p:bold r:id="rId48"/>
      <p:italic r:id="rId49"/>
      <p:boldItalic r:id="rId50"/>
    </p:embeddedFont>
    <p:embeddedFont>
      <p:font typeface="Fira Sans Medium Bold" panose="020B0604020202020204" charset="0"/>
      <p:regular r:id="rId51"/>
    </p:embeddedFont>
    <p:embeddedFont>
      <p:font typeface="Georgia" panose="02040502050405020303" pitchFamily="18" charset="0"/>
      <p:regular r:id="rId52"/>
      <p:bold r:id="rId53"/>
      <p:italic r:id="rId54"/>
      <p:boldItalic r:id="rId55"/>
    </p:embeddedFont>
    <p:embeddedFont>
      <p:font typeface="Georgia Pro Cond" panose="02040506050405020303" pitchFamily="18" charset="0"/>
      <p:regular r:id="rId56"/>
      <p:bold r:id="rId57"/>
      <p:italic r:id="rId58"/>
      <p:boldItalic r:id="rId59"/>
    </p:embeddedFont>
    <p:embeddedFont>
      <p:font typeface="Georgia Pro Light" panose="02040302050405020303" pitchFamily="18" charset="0"/>
      <p:regular r:id="rId60"/>
      <p:italic r:id="rId61"/>
    </p:embeddedFont>
    <p:embeddedFont>
      <p:font typeface="Lato" panose="020F0502020204030203" pitchFamily="34" charset="0"/>
      <p:regular r:id="rId62"/>
      <p:bold r:id="rId63"/>
      <p:italic r:id="rId64"/>
      <p:boldItalic r:id="rId65"/>
    </p:embeddedFont>
    <p:embeddedFont>
      <p:font typeface="Montserrat" panose="00000500000000000000" pitchFamily="2"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oboto" panose="02000000000000000000" pitchFamily="2" charset="0"/>
      <p:regular r:id="rId77"/>
      <p:bold r:id="rId78"/>
      <p:italic r:id="rId79"/>
      <p:boldItalic r:id="rId80"/>
    </p:embeddedFont>
    <p:embeddedFont>
      <p:font typeface="Roboto Condensed" panose="02000000000000000000" pitchFamily="2" charset="0"/>
      <p:regular r:id="rId81"/>
      <p:bold r:id="rId82"/>
      <p:italic r:id="rId83"/>
      <p:boldItalic r:id="rId84"/>
    </p:embeddedFont>
    <p:embeddedFont>
      <p:font typeface="Roboto Condensed Light" panose="02000000000000000000" pitchFamily="2" charset="0"/>
      <p:regular r:id="rId85"/>
      <p:italic r:id="rId86"/>
    </p:embeddedFont>
    <p:embeddedFont>
      <p:font typeface="Roboto Medium" panose="02000000000000000000" pitchFamily="2" charset="0"/>
      <p:regular r:id="rId87"/>
      <p:italic r:id="rId88"/>
    </p:embeddedFont>
    <p:embeddedFont>
      <p:font typeface="Roboto Thin" panose="02000000000000000000" pitchFamily="2" charset="0"/>
      <p:regular r:id="rId89"/>
      <p:italic r:id="rId90"/>
    </p:embeddedFont>
    <p:embeddedFont>
      <p:font typeface="Segoe UI" panose="020B0502040204020203" pitchFamily="34" charset="0"/>
      <p:regular r:id="rId91"/>
      <p:bold r:id="rId92"/>
      <p:italic r:id="rId93"/>
      <p:boldItalic r:id="rId94"/>
    </p:embeddedFont>
    <p:embeddedFont>
      <p:font typeface="Tw Cen MT" panose="020B0602020104020603"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5FC5A3"/>
    <a:srgbClr val="11B183"/>
    <a:srgbClr val="20A280"/>
    <a:srgbClr val="0C280F"/>
    <a:srgbClr val="008080"/>
    <a:srgbClr val="58B6C0"/>
    <a:srgbClr val="4A7090"/>
    <a:srgbClr val="CDDCE7"/>
    <a:srgbClr val="BCE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varScale="1">
        <p:scale>
          <a:sx n="48" d="100"/>
          <a:sy n="48" d="100"/>
        </p:scale>
        <p:origin x="53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6.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font" Target="fonts/font41.fntdata"/><Relationship Id="rId84" Type="http://schemas.openxmlformats.org/officeDocument/2006/relationships/font" Target="fonts/font57.fntdata"/><Relationship Id="rId89" Type="http://schemas.openxmlformats.org/officeDocument/2006/relationships/font" Target="fonts/font6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5.fntdata"/><Relationship Id="rId37" Type="http://schemas.openxmlformats.org/officeDocument/2006/relationships/font" Target="fonts/font10.fntdata"/><Relationship Id="rId53" Type="http://schemas.openxmlformats.org/officeDocument/2006/relationships/font" Target="fonts/font26.fntdata"/><Relationship Id="rId58" Type="http://schemas.openxmlformats.org/officeDocument/2006/relationships/font" Target="fonts/font31.fntdata"/><Relationship Id="rId74" Type="http://schemas.openxmlformats.org/officeDocument/2006/relationships/font" Target="fonts/font47.fntdata"/><Relationship Id="rId79" Type="http://schemas.openxmlformats.org/officeDocument/2006/relationships/font" Target="fonts/font52.fntdata"/><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font" Target="fonts/font63.fntdata"/><Relationship Id="rId95" Type="http://schemas.openxmlformats.org/officeDocument/2006/relationships/font" Target="fonts/font68.fntdata"/><Relationship Id="rId22" Type="http://schemas.openxmlformats.org/officeDocument/2006/relationships/slide" Target="slides/slide17.xml"/><Relationship Id="rId27" Type="http://schemas.openxmlformats.org/officeDocument/2006/relationships/handoutMaster" Target="handoutMasters/handoutMaster1.xml"/><Relationship Id="rId43" Type="http://schemas.openxmlformats.org/officeDocument/2006/relationships/font" Target="fonts/font16.fntdata"/><Relationship Id="rId48" Type="http://schemas.openxmlformats.org/officeDocument/2006/relationships/font" Target="fonts/font21.fntdata"/><Relationship Id="rId64" Type="http://schemas.openxmlformats.org/officeDocument/2006/relationships/font" Target="fonts/font37.fntdata"/><Relationship Id="rId69" Type="http://schemas.openxmlformats.org/officeDocument/2006/relationships/font" Target="fonts/font42.fntdata"/><Relationship Id="rId80" Type="http://schemas.openxmlformats.org/officeDocument/2006/relationships/font" Target="fonts/font53.fntdata"/><Relationship Id="rId85" Type="http://schemas.openxmlformats.org/officeDocument/2006/relationships/font" Target="fonts/font58.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font" Target="fonts/font40.fntdata"/><Relationship Id="rId20" Type="http://schemas.openxmlformats.org/officeDocument/2006/relationships/slide" Target="slides/slide15.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openxmlformats.org/officeDocument/2006/relationships/font" Target="fonts/font43.fntdata"/><Relationship Id="rId75" Type="http://schemas.openxmlformats.org/officeDocument/2006/relationships/font" Target="fonts/font48.fntdata"/><Relationship Id="rId83" Type="http://schemas.openxmlformats.org/officeDocument/2006/relationships/font" Target="fonts/font56.fntdata"/><Relationship Id="rId88" Type="http://schemas.openxmlformats.org/officeDocument/2006/relationships/font" Target="fonts/font61.fntdata"/><Relationship Id="rId91" Type="http://schemas.openxmlformats.org/officeDocument/2006/relationships/font" Target="fonts/font64.fntdata"/><Relationship Id="rId96" Type="http://schemas.openxmlformats.org/officeDocument/2006/relationships/font" Target="fonts/font6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5.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73" Type="http://schemas.openxmlformats.org/officeDocument/2006/relationships/font" Target="fonts/font46.fntdata"/><Relationship Id="rId78" Type="http://schemas.openxmlformats.org/officeDocument/2006/relationships/font" Target="fonts/font51.fntdata"/><Relationship Id="rId81" Type="http://schemas.openxmlformats.org/officeDocument/2006/relationships/font" Target="fonts/font54.fntdata"/><Relationship Id="rId86" Type="http://schemas.openxmlformats.org/officeDocument/2006/relationships/font" Target="fonts/font59.fntdata"/><Relationship Id="rId94" Type="http://schemas.openxmlformats.org/officeDocument/2006/relationships/font" Target="fonts/font6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 Id="rId76" Type="http://schemas.openxmlformats.org/officeDocument/2006/relationships/font" Target="fonts/font49.fntdata"/><Relationship Id="rId97" Type="http://schemas.openxmlformats.org/officeDocument/2006/relationships/font" Target="fonts/font70.fntdata"/><Relationship Id="rId7" Type="http://schemas.openxmlformats.org/officeDocument/2006/relationships/slide" Target="slides/slide2.xml"/><Relationship Id="rId71" Type="http://schemas.openxmlformats.org/officeDocument/2006/relationships/font" Target="fonts/font44.fntdata"/><Relationship Id="rId92" Type="http://schemas.openxmlformats.org/officeDocument/2006/relationships/font" Target="fonts/font65.fntdata"/><Relationship Id="rId2" Type="http://schemas.openxmlformats.org/officeDocument/2006/relationships/customXml" Target="../customXml/item2.xml"/><Relationship Id="rId29" Type="http://schemas.openxmlformats.org/officeDocument/2006/relationships/font" Target="fonts/font2.fntdata"/><Relationship Id="rId24" Type="http://schemas.openxmlformats.org/officeDocument/2006/relationships/slide" Target="slides/slide19.xml"/><Relationship Id="rId40" Type="http://schemas.openxmlformats.org/officeDocument/2006/relationships/font" Target="fonts/font13.fntdata"/><Relationship Id="rId45" Type="http://schemas.openxmlformats.org/officeDocument/2006/relationships/font" Target="fonts/font18.fntdata"/><Relationship Id="rId66" Type="http://schemas.openxmlformats.org/officeDocument/2006/relationships/font" Target="fonts/font39.fntdata"/><Relationship Id="rId87" Type="http://schemas.openxmlformats.org/officeDocument/2006/relationships/font" Target="fonts/font60.fntdata"/><Relationship Id="rId61" Type="http://schemas.openxmlformats.org/officeDocument/2006/relationships/font" Target="fonts/font34.fntdata"/><Relationship Id="rId82" Type="http://schemas.openxmlformats.org/officeDocument/2006/relationships/font" Target="fonts/font55.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font" Target="fonts/font3.fntdata"/><Relationship Id="rId35" Type="http://schemas.openxmlformats.org/officeDocument/2006/relationships/font" Target="fonts/font8.fntdata"/><Relationship Id="rId56" Type="http://schemas.openxmlformats.org/officeDocument/2006/relationships/font" Target="fonts/font29.fntdata"/><Relationship Id="rId77" Type="http://schemas.openxmlformats.org/officeDocument/2006/relationships/font" Target="fonts/font50.fntdata"/><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24.fntdata"/><Relationship Id="rId72" Type="http://schemas.openxmlformats.org/officeDocument/2006/relationships/font" Target="fonts/font45.fntdata"/><Relationship Id="rId93" Type="http://schemas.openxmlformats.org/officeDocument/2006/relationships/font" Target="fonts/font66.fntdata"/><Relationship Id="rId98" Type="http://schemas.openxmlformats.org/officeDocument/2006/relationships/font" Target="fonts/font71.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r>
              <a:rPr lang="fr-FR" sz="1200" b="0" i="0" dirty="0">
                <a:solidFill>
                  <a:srgbClr val="374151"/>
                </a:solidFill>
                <a:effectLst/>
                <a:latin typeface="Söhne"/>
              </a:rPr>
              <a:t>Afin de se préparer efficacement et d'anticiper les éventuelles pandémies futures, il est nécessaire de réaliser des analyses en vue de mieux comprendre les impacts de la pandémie, d'identifier les bonnes pratiques et les leçons apprises, </a:t>
            </a:r>
          </a:p>
          <a:p>
            <a:r>
              <a:rPr lang="fr-FR" sz="1200" b="0" i="0" dirty="0">
                <a:solidFill>
                  <a:srgbClr val="374151"/>
                </a:solidFill>
                <a:effectLst/>
                <a:latin typeface="Söhne"/>
              </a:rPr>
              <a:t>et donc mettre en place des mesures de prévention et d'intervention plus efficaces en cas de nouvelle crise sanitaire.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pour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p>
          <a:p>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r>
              <a:rPr lang="fr-FR" sz="1200" b="0" i="0" dirty="0">
                <a:solidFill>
                  <a:srgbClr val="374151"/>
                </a:solidFill>
                <a:effectLst/>
                <a:latin typeface="Söhne"/>
              </a:rPr>
              <a:t> </a:t>
            </a: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12</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26202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14</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15</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fr-FR" sz="1600" b="0" i="0" dirty="0">
                <a:solidFill>
                  <a:srgbClr val="374151"/>
                </a:solidFill>
                <a:effectLst/>
                <a:latin typeface="Söhne"/>
              </a:rPr>
            </a:br>
            <a:r>
              <a:rPr lang="fr-FR" sz="1600" b="0" i="0" dirty="0">
                <a:solidFill>
                  <a:srgbClr val="374151"/>
                </a:solidFill>
                <a:effectLst/>
                <a:latin typeface="Söhne"/>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194775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306239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9</a:t>
            </a:fld>
            <a:endParaRPr lang="fr-FR"/>
          </a:p>
        </p:txBody>
      </p:sp>
    </p:spTree>
    <p:extLst>
      <p:ext uri="{BB962C8B-B14F-4D97-AF65-F5344CB8AC3E}">
        <p14:creationId xmlns:p14="http://schemas.microsoft.com/office/powerpoint/2010/main" val="2596007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08d49cec94_0_1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08d49cec94_0_1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208d49cec94_0_1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1386859" y="5091521"/>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dirty="0">
                <a:latin typeface="Calibri"/>
                <a:ea typeface="Calibri"/>
                <a:cs typeface="Calibri"/>
                <a:sym typeface="Calibri"/>
              </a:rPr>
              <a:t>Apache Spark </a:t>
            </a:r>
            <a:r>
              <a:rPr lang="en-GB" sz="3200" dirty="0" err="1">
                <a:latin typeface="Calibri"/>
                <a:ea typeface="Calibri"/>
                <a:cs typeface="Calibri"/>
                <a:sym typeface="Calibri"/>
              </a:rPr>
              <a:t>est</a:t>
            </a:r>
            <a:r>
              <a:rPr lang="en-GB" sz="3200" dirty="0">
                <a:latin typeface="Calibri"/>
                <a:ea typeface="Calibri"/>
                <a:cs typeface="Calibri"/>
                <a:sym typeface="Calibri"/>
              </a:rPr>
              <a:t>:</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framework de </a:t>
            </a:r>
            <a:r>
              <a:rPr lang="en-GB" sz="3200" dirty="0" err="1">
                <a:latin typeface="Calibri"/>
                <a:ea typeface="Calibri"/>
                <a:cs typeface="Calibri"/>
                <a:sym typeface="Calibri"/>
              </a:rPr>
              <a:t>calcul</a:t>
            </a:r>
            <a:r>
              <a:rPr lang="en-GB" sz="3200" dirty="0">
                <a:latin typeface="Calibri"/>
                <a:ea typeface="Calibri"/>
                <a:cs typeface="Calibri"/>
                <a:sym typeface="Calibri"/>
              </a:rPr>
              <a:t> </a:t>
            </a:r>
            <a:r>
              <a:rPr lang="en-GB" sz="3200" dirty="0" err="1">
                <a:latin typeface="Calibri"/>
                <a:ea typeface="Calibri"/>
                <a:cs typeface="Calibri"/>
                <a:sym typeface="Calibri"/>
              </a:rPr>
              <a:t>distribué</a:t>
            </a:r>
            <a:r>
              <a:rPr lang="en-GB" sz="3200" dirty="0">
                <a:latin typeface="Calibri"/>
                <a:ea typeface="Calibri"/>
                <a:cs typeface="Calibri"/>
                <a:sym typeface="Calibri"/>
              </a:rPr>
              <a:t> </a:t>
            </a:r>
            <a:r>
              <a:rPr lang="en-GB" sz="3200" dirty="0" err="1">
                <a:latin typeface="Calibri"/>
                <a:ea typeface="Calibri"/>
                <a:cs typeface="Calibri"/>
                <a:sym typeface="Calibri"/>
              </a:rPr>
              <a:t>conçu</a:t>
            </a:r>
            <a:r>
              <a:rPr lang="en-GB" sz="3200" dirty="0">
                <a:latin typeface="Calibri"/>
                <a:ea typeface="Calibri"/>
                <a:cs typeface="Calibri"/>
                <a:sym typeface="Calibri"/>
              </a:rPr>
              <a:t> pour </a:t>
            </a:r>
            <a:r>
              <a:rPr lang="en-GB" sz="3200" dirty="0" err="1">
                <a:latin typeface="Calibri"/>
                <a:ea typeface="Calibri"/>
                <a:cs typeface="Calibri"/>
                <a:sym typeface="Calibri"/>
              </a:rPr>
              <a:t>traiter</a:t>
            </a:r>
            <a:r>
              <a:rPr lang="en-GB" sz="3200" dirty="0">
                <a:latin typeface="Calibri"/>
                <a:ea typeface="Calibri"/>
                <a:cs typeface="Calibri"/>
                <a:sym typeface="Calibri"/>
              </a:rPr>
              <a:t> des </a:t>
            </a:r>
            <a:r>
              <a:rPr lang="en-GB" sz="3200" dirty="0" err="1">
                <a:latin typeface="Calibri"/>
                <a:ea typeface="Calibri"/>
                <a:cs typeface="Calibri"/>
                <a:sym typeface="Calibri"/>
              </a:rPr>
              <a:t>données</a:t>
            </a:r>
            <a:r>
              <a:rPr lang="en-GB" sz="3200" dirty="0">
                <a:latin typeface="Calibri"/>
                <a:ea typeface="Calibri"/>
                <a:cs typeface="Calibri"/>
                <a:sym typeface="Calibri"/>
              </a:rPr>
              <a:t> à </a:t>
            </a:r>
            <a:r>
              <a:rPr lang="en-GB" sz="3200" dirty="0" err="1">
                <a:latin typeface="Calibri"/>
                <a:ea typeface="Calibri"/>
                <a:cs typeface="Calibri"/>
                <a:sym typeface="Calibri"/>
              </a:rPr>
              <a:t>grande</a:t>
            </a:r>
            <a:r>
              <a:rPr lang="en-GB" sz="3200" dirty="0">
                <a:latin typeface="Calibri"/>
                <a:ea typeface="Calibri"/>
                <a:cs typeface="Calibri"/>
                <a:sym typeface="Calibri"/>
              </a:rPr>
              <a:t> </a:t>
            </a:r>
            <a:r>
              <a:rPr lang="en-GB" sz="3200" dirty="0" err="1">
                <a:latin typeface="Calibri"/>
                <a:ea typeface="Calibri"/>
                <a:cs typeface="Calibri"/>
                <a:sym typeface="Calibri"/>
              </a:rPr>
              <a:t>échelle</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Une </a:t>
            </a:r>
            <a:r>
              <a:rPr lang="en-GB" sz="3200" dirty="0" err="1">
                <a:latin typeface="Calibri"/>
                <a:ea typeface="Calibri"/>
                <a:cs typeface="Calibri"/>
                <a:sym typeface="Calibri"/>
              </a:rPr>
              <a:t>plateforme</a:t>
            </a:r>
            <a:r>
              <a:rPr lang="en-GB" sz="3200" dirty="0">
                <a:latin typeface="Calibri"/>
                <a:ea typeface="Calibri"/>
                <a:cs typeface="Calibri"/>
                <a:sym typeface="Calibri"/>
              </a:rPr>
              <a:t> flexible et puissance pour </a:t>
            </a:r>
            <a:r>
              <a:rPr lang="en-GB" sz="3200" dirty="0" err="1">
                <a:latin typeface="Calibri"/>
                <a:ea typeface="Calibri"/>
                <a:cs typeface="Calibri"/>
                <a:sym typeface="Calibri"/>
              </a:rPr>
              <a:t>traiter</a:t>
            </a:r>
            <a:r>
              <a:rPr lang="en-GB" sz="3200" dirty="0">
                <a:latin typeface="Calibri"/>
                <a:ea typeface="Calibri"/>
                <a:cs typeface="Calibri"/>
                <a:sym typeface="Calibri"/>
              </a:rPr>
              <a:t> de grands ensembles de </a:t>
            </a:r>
            <a:r>
              <a:rPr lang="en-GB" sz="3200" dirty="0" err="1">
                <a:latin typeface="Calibri"/>
                <a:ea typeface="Calibri"/>
                <a:cs typeface="Calibri"/>
                <a:sym typeface="Calibri"/>
              </a:rPr>
              <a:t>données</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a:t>
            </a:r>
            <a:r>
              <a:rPr lang="en-GB" sz="3200" dirty="0" err="1">
                <a:latin typeface="Calibri"/>
                <a:ea typeface="Calibri"/>
                <a:cs typeface="Calibri"/>
                <a:sym typeface="Calibri"/>
              </a:rPr>
              <a:t>outil</a:t>
            </a:r>
            <a:r>
              <a:rPr lang="en-GB" sz="3200" dirty="0">
                <a:latin typeface="Calibri"/>
                <a:ea typeface="Calibri"/>
                <a:cs typeface="Calibri"/>
                <a:sym typeface="Calibri"/>
              </a:rPr>
              <a:t> de big data </a:t>
            </a:r>
            <a:r>
              <a:rPr lang="en-GB" sz="3200" dirty="0" err="1">
                <a:latin typeface="Calibri"/>
                <a:ea typeface="Calibri"/>
                <a:cs typeface="Calibri"/>
                <a:sym typeface="Calibri"/>
              </a:rPr>
              <a:t>souvent</a:t>
            </a:r>
            <a:r>
              <a:rPr lang="en-GB" sz="3200" dirty="0">
                <a:latin typeface="Calibri"/>
                <a:ea typeface="Calibri"/>
                <a:cs typeface="Calibri"/>
                <a:sym typeface="Calibri"/>
              </a:rPr>
              <a:t> </a:t>
            </a:r>
            <a:r>
              <a:rPr lang="en-GB" sz="3200" dirty="0" err="1">
                <a:latin typeface="Calibri"/>
                <a:ea typeface="Calibri"/>
                <a:cs typeface="Calibri"/>
                <a:sym typeface="Calibri"/>
              </a:rPr>
              <a:t>utilisé</a:t>
            </a:r>
            <a:r>
              <a:rPr lang="en-GB" sz="3200" dirty="0">
                <a:latin typeface="Calibri"/>
                <a:ea typeface="Calibri"/>
                <a:cs typeface="Calibri"/>
                <a:sym typeface="Calibri"/>
              </a:rPr>
              <a:t> dans le </a:t>
            </a:r>
            <a:r>
              <a:rPr lang="en-GB" sz="3200" dirty="0" err="1">
                <a:latin typeface="Calibri"/>
                <a:ea typeface="Calibri"/>
                <a:cs typeface="Calibri"/>
                <a:sym typeface="Calibri"/>
              </a:rPr>
              <a:t>cas</a:t>
            </a:r>
            <a:r>
              <a:rPr lang="en-GB" sz="3200" dirty="0">
                <a:latin typeface="Calibri"/>
                <a:ea typeface="Calibri"/>
                <a:cs typeface="Calibri"/>
                <a:sym typeface="Calibri"/>
              </a:rPr>
              <a:t> </a:t>
            </a:r>
            <a:r>
              <a:rPr lang="en-GB" sz="3200" dirty="0" err="1">
                <a:latin typeface="Calibri"/>
                <a:ea typeface="Calibri"/>
                <a:cs typeface="Calibri"/>
                <a:sym typeface="Calibri"/>
              </a:rPr>
              <a:t>où</a:t>
            </a:r>
            <a:r>
              <a:rPr lang="en-GB" sz="3200" dirty="0">
                <a:latin typeface="Calibri"/>
                <a:ea typeface="Calibri"/>
                <a:cs typeface="Calibri"/>
                <a:sym typeface="Calibri"/>
              </a:rPr>
              <a:t> </a:t>
            </a:r>
            <a:r>
              <a:rPr lang="en-GB" sz="3200" dirty="0" err="1">
                <a:latin typeface="Calibri"/>
                <a:ea typeface="Calibri"/>
                <a:cs typeface="Calibri"/>
                <a:sym typeface="Calibri"/>
              </a:rPr>
              <a:t>l'intégrité</a:t>
            </a:r>
            <a:r>
              <a:rPr lang="en-GB" sz="3200" dirty="0">
                <a:latin typeface="Calibri"/>
                <a:ea typeface="Calibri"/>
                <a:cs typeface="Calibri"/>
                <a:sym typeface="Calibri"/>
              </a:rPr>
              <a:t>, la </a:t>
            </a:r>
            <a:r>
              <a:rPr lang="en-GB" sz="3200" dirty="0" err="1">
                <a:latin typeface="Calibri"/>
                <a:ea typeface="Calibri"/>
                <a:cs typeface="Calibri"/>
                <a:sym typeface="Calibri"/>
              </a:rPr>
              <a:t>disponibilité</a:t>
            </a:r>
            <a:r>
              <a:rPr lang="en-GB" sz="3200" dirty="0">
                <a:latin typeface="Calibri"/>
                <a:ea typeface="Calibri"/>
                <a:cs typeface="Calibri"/>
                <a:sym typeface="Calibri"/>
              </a:rPr>
              <a:t>, et la </a:t>
            </a:r>
            <a:r>
              <a:rPr lang="en-GB" sz="3200" dirty="0" err="1">
                <a:latin typeface="Calibri"/>
                <a:ea typeface="Calibri"/>
                <a:cs typeface="Calibri"/>
                <a:sym typeface="Calibri"/>
              </a:rPr>
              <a:t>rapidité</a:t>
            </a:r>
            <a:r>
              <a:rPr lang="en-GB" sz="3200" dirty="0">
                <a:latin typeface="Calibri"/>
                <a:ea typeface="Calibri"/>
                <a:cs typeface="Calibri"/>
                <a:sym typeface="Calibri"/>
              </a:rPr>
              <a:t> </a:t>
            </a:r>
            <a:r>
              <a:rPr lang="en-GB" sz="3200" dirty="0" err="1">
                <a:latin typeface="Calibri"/>
                <a:ea typeface="Calibri"/>
                <a:cs typeface="Calibri"/>
                <a:sym typeface="Calibri"/>
              </a:rPr>
              <a:t>d’accès</a:t>
            </a:r>
            <a:r>
              <a:rPr lang="en-GB" sz="3200" dirty="0">
                <a:latin typeface="Calibri"/>
                <a:ea typeface="Calibri"/>
                <a:cs typeface="Calibri"/>
                <a:sym typeface="Calibri"/>
              </a:rPr>
              <a:t> au </a:t>
            </a:r>
            <a:r>
              <a:rPr lang="en-GB" sz="3200" dirty="0" err="1">
                <a:latin typeface="Calibri"/>
                <a:ea typeface="Calibri"/>
                <a:cs typeface="Calibri"/>
                <a:sym typeface="Calibri"/>
              </a:rPr>
              <a:t>données</a:t>
            </a:r>
            <a:r>
              <a:rPr lang="en-GB" sz="3200" dirty="0">
                <a:latin typeface="Calibri"/>
                <a:ea typeface="Calibri"/>
                <a:cs typeface="Calibri"/>
                <a:sym typeface="Calibri"/>
              </a:rPr>
              <a:t> </a:t>
            </a:r>
            <a:r>
              <a:rPr lang="en-GB" sz="3200" dirty="0" err="1">
                <a:latin typeface="Calibri"/>
                <a:ea typeface="Calibri"/>
                <a:cs typeface="Calibri"/>
                <a:sym typeface="Calibri"/>
              </a:rPr>
              <a:t>est</a:t>
            </a:r>
            <a:r>
              <a:rPr lang="en-GB" sz="3200" dirty="0">
                <a:latin typeface="Calibri"/>
                <a:ea typeface="Calibri"/>
                <a:cs typeface="Calibri"/>
                <a:sym typeface="Calibri"/>
              </a:rPr>
              <a:t> </a:t>
            </a:r>
            <a:r>
              <a:rPr lang="en-GB" sz="3200" dirty="0" err="1">
                <a:latin typeface="Calibri"/>
                <a:ea typeface="Calibri"/>
                <a:cs typeface="Calibri"/>
                <a:sym typeface="Calibri"/>
              </a:rPr>
              <a:t>primordiale</a:t>
            </a:r>
            <a:r>
              <a:rPr lang="en-GB" sz="3200" dirty="0">
                <a:latin typeface="Calibri"/>
                <a:ea typeface="Calibri"/>
                <a:cs typeface="Calibri"/>
                <a:sym typeface="Calibri"/>
              </a:rPr>
              <a:t> pour le cycle de vie du </a:t>
            </a:r>
            <a:r>
              <a:rPr lang="en-GB" sz="3200" dirty="0" err="1">
                <a:latin typeface="Calibri"/>
                <a:ea typeface="Calibri"/>
                <a:cs typeface="Calibri"/>
                <a:sym typeface="Calibri"/>
              </a:rPr>
              <a:t>projet</a:t>
            </a:r>
            <a:endParaRPr sz="3200" dirty="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10943139" y="-524562"/>
            <a:ext cx="4359857" cy="43598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08d49cec94_0_1185"/>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98" name="Google Shape;498;g208d49cec94_0_1185"/>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99" name="Google Shape;499;g208d49cec94_0_1185"/>
          <p:cNvSpPr txBox="1"/>
          <p:nvPr/>
        </p:nvSpPr>
        <p:spPr>
          <a:xfrm>
            <a:off x="523946" y="2605393"/>
            <a:ext cx="15776400" cy="585000"/>
          </a:xfrm>
          <a:prstGeom prst="rect">
            <a:avLst/>
          </a:prstGeom>
          <a:noFill/>
          <a:ln>
            <a:noFill/>
          </a:ln>
        </p:spPr>
        <p:txBody>
          <a:bodyPr spcFirstLastPara="1" wrap="square" lIns="91425" tIns="45700" rIns="91425" bIns="45700" anchor="t" anchorCtr="0">
            <a:spAutoFit/>
          </a:bodyPr>
          <a:lstStyle/>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Nettoyage</a:t>
            </a:r>
            <a:endParaRPr sz="3200">
              <a:latin typeface="Calibri"/>
              <a:ea typeface="Calibri"/>
              <a:cs typeface="Calibri"/>
              <a:sym typeface="Calibri"/>
            </a:endParaRPr>
          </a:p>
        </p:txBody>
      </p:sp>
      <p:sp>
        <p:nvSpPr>
          <p:cNvPr id="500" name="Google Shape;500;g208d49cec94_0_1185"/>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1" name="Google Shape;501;g208d49cec94_0_1185"/>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2" name="Google Shape;502;g208d49cec94_0_1185"/>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9711" y="5791318"/>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9723" y="4161462"/>
            <a:ext cx="1405648" cy="140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52955" y="3303457"/>
            <a:ext cx="1644245" cy="164424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aphicFrame>
        <p:nvGraphicFramePr>
          <p:cNvPr id="9" name="Google Shape;8654;p67">
            <a:extLst>
              <a:ext uri="{FF2B5EF4-FFF2-40B4-BE49-F238E27FC236}">
                <a16:creationId xmlns:a16="http://schemas.microsoft.com/office/drawing/2014/main" id="{3A183A5D-9D47-F935-41CE-A166A79E1B34}"/>
              </a:ext>
            </a:extLst>
          </p:cNvPr>
          <p:cNvGraphicFramePr/>
          <p:nvPr>
            <p:extLst>
              <p:ext uri="{D42A27DB-BD31-4B8C-83A1-F6EECF244321}">
                <p14:modId xmlns:p14="http://schemas.microsoft.com/office/powerpoint/2010/main" val="1475793945"/>
              </p:ext>
            </p:extLst>
          </p:nvPr>
        </p:nvGraphicFramePr>
        <p:xfrm>
          <a:off x="983676" y="1453242"/>
          <a:ext cx="15858904" cy="7869058"/>
        </p:xfrm>
        <a:graphic>
          <a:graphicData uri="http://schemas.openxmlformats.org/drawingml/2006/table">
            <a:tbl>
              <a:tblPr>
                <a:tableStyleId>{8799B23B-EC83-4686-B30A-512413B5E67A}</a:tableStyleId>
              </a:tblPr>
              <a:tblGrid>
                <a:gridCol w="3964726">
                  <a:extLst>
                    <a:ext uri="{9D8B030D-6E8A-4147-A177-3AD203B41FA5}">
                      <a16:colId xmlns:a16="http://schemas.microsoft.com/office/drawing/2014/main" val="20000"/>
                    </a:ext>
                  </a:extLst>
                </a:gridCol>
                <a:gridCol w="3964726">
                  <a:extLst>
                    <a:ext uri="{9D8B030D-6E8A-4147-A177-3AD203B41FA5}">
                      <a16:colId xmlns:a16="http://schemas.microsoft.com/office/drawing/2014/main" val="20001"/>
                    </a:ext>
                  </a:extLst>
                </a:gridCol>
                <a:gridCol w="3964726">
                  <a:extLst>
                    <a:ext uri="{9D8B030D-6E8A-4147-A177-3AD203B41FA5}">
                      <a16:colId xmlns:a16="http://schemas.microsoft.com/office/drawing/2014/main" val="20002"/>
                    </a:ext>
                  </a:extLst>
                </a:gridCol>
                <a:gridCol w="3964726">
                  <a:extLst>
                    <a:ext uri="{9D8B030D-6E8A-4147-A177-3AD203B41FA5}">
                      <a16:colId xmlns:a16="http://schemas.microsoft.com/office/drawing/2014/main" val="20003"/>
                    </a:ext>
                  </a:extLst>
                </a:gridCol>
              </a:tblGrid>
              <a:tr h="1555792">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Fichier</a:t>
                      </a:r>
                      <a:r>
                        <a:rPr lang="en-GB" sz="3200" b="0" i="0" u="none" strike="noStrike" cap="none" dirty="0">
                          <a:solidFill>
                            <a:schemeClr val="accent3">
                              <a:lumMod val="50000"/>
                            </a:schemeClr>
                          </a:solidFill>
                          <a:latin typeface="Fira Sans Medium Bold"/>
                          <a:cs typeface="Arial"/>
                          <a:sym typeface="Arial"/>
                        </a:rPr>
                        <a:t> CSV de </a:t>
                      </a:r>
                      <a:r>
                        <a:rPr lang="en-GB" sz="3200" b="0" i="0" u="none" strike="noStrike" cap="none" dirty="0" err="1">
                          <a:solidFill>
                            <a:schemeClr val="accent3">
                              <a:lumMod val="50000"/>
                            </a:schemeClr>
                          </a:solidFill>
                          <a:latin typeface="Fira Sans Medium Bold"/>
                          <a:cs typeface="Arial"/>
                          <a:sym typeface="Arial"/>
                        </a:rPr>
                        <a:t>données</a:t>
                      </a:r>
                      <a:r>
                        <a:rPr lang="en-GB" sz="3200" b="0" i="0" u="none" strike="noStrike" cap="none" dirty="0">
                          <a:solidFill>
                            <a:schemeClr val="accent3">
                              <a:lumMod val="50000"/>
                            </a:schemeClr>
                          </a:solidFill>
                          <a:latin typeface="Fira Sans Medium Bold"/>
                          <a:cs typeface="Arial"/>
                          <a:sym typeface="Arial"/>
                        </a:rPr>
                        <a:t> </a:t>
                      </a:r>
                      <a:endParaRPr sz="3200" dirty="0">
                        <a:solidFill>
                          <a:schemeClr val="accent4">
                            <a:lumMod val="60000"/>
                            <a:lumOff val="40000"/>
                          </a:schemeClr>
                        </a:solidFill>
                      </a:endParaRPr>
                    </a:p>
                  </a:txBody>
                  <a:tcPr marL="91425" marR="91425" marT="91425" marB="91425" anchor="ctr"/>
                </a:tc>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Producteur</a:t>
                      </a:r>
                      <a:endParaRPr sz="3200" b="0" i="0" u="none" strike="noStrike" cap="none" dirty="0">
                        <a:solidFill>
                          <a:schemeClr val="accent3">
                            <a:lumMod val="50000"/>
                          </a:schemeClr>
                        </a:solidFill>
                        <a:latin typeface="Fira Sans Medium Bold"/>
                        <a:cs typeface="Arial"/>
                        <a:sym typeface="Aria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Disponible sur</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Mode de </a:t>
                      </a:r>
                      <a:r>
                        <a:rPr kumimoji="0" lang="en-GB" sz="3200" b="0" i="0" u="none" strike="noStrike" kern="0" cap="none" spc="0" normalizeH="0" baseline="0" noProof="0" dirty="0" err="1">
                          <a:ln>
                            <a:noFill/>
                          </a:ln>
                          <a:solidFill>
                            <a:srgbClr val="5596AC">
                              <a:lumMod val="50000"/>
                            </a:srgbClr>
                          </a:solidFill>
                          <a:effectLst/>
                          <a:uLnTx/>
                          <a:uFillTx/>
                          <a:latin typeface="Fira Sans Medium Bold"/>
                          <a:ea typeface="+mn-ea"/>
                          <a:cs typeface="Arial"/>
                          <a:sym typeface="Arial"/>
                        </a:rPr>
                        <a:t>récolte</a:t>
                      </a:r>
                      <a:endPar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endParaRP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1000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dirty="0">
                          <a:solidFill>
                            <a:schemeClr val="accent4">
                              <a:lumMod val="60000"/>
                              <a:lumOff val="40000"/>
                            </a:schemeClr>
                          </a:solidFill>
                        </a:rPr>
                        <a:t>Données sur la propagation du covid-19</a:t>
                      </a:r>
                    </a:p>
                    <a:p>
                      <a:pPr marL="0" lvl="0" indent="0" algn="l" rtl="0">
                        <a:spcBef>
                          <a:spcPts val="0"/>
                        </a:spcBef>
                        <a:spcAft>
                          <a:spcPts val="0"/>
                        </a:spcAft>
                        <a:buNone/>
                      </a:pPr>
                      <a:endParaRPr sz="2400" dirty="0">
                        <a:solidFill>
                          <a:schemeClr val="accent4">
                            <a:lumMod val="60000"/>
                            <a:lumOff val="40000"/>
                          </a:schemeClr>
                        </a:solidFill>
                      </a:endParaRPr>
                    </a:p>
                  </a:txBody>
                  <a:tcPr marL="91425" marR="91425" marT="91425" marB="91425" anchor="ctr"/>
                </a:tc>
                <a:tc>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Suivi quotidien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0001"/>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Données sur la couverture vaccinale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lvl="0" indent="0" algn="l" rtl="0">
                        <a:spcBef>
                          <a:spcPts val="0"/>
                        </a:spcBef>
                        <a:spcAft>
                          <a:spcPts val="0"/>
                        </a:spcAft>
                        <a:buNone/>
                      </a:pPr>
                      <a:endParaRPr sz="18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vMerge="1">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extLst>
                  <a:ext uri="{0D108BD9-81ED-4DB2-BD59-A6C34878D82A}">
                    <a16:rowId xmlns:a16="http://schemas.microsoft.com/office/drawing/2014/main" val="10002"/>
                  </a:ext>
                </a:extLst>
              </a:tr>
              <a:tr h="1434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Caractéristiques démographiques et géographiques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Site de </a:t>
                      </a:r>
                      <a:r>
                        <a:rPr lang="en-GB" sz="2400" b="0" i="0" u="none" strike="noStrike" cap="none" dirty="0" err="1">
                          <a:solidFill>
                            <a:schemeClr val="accent4">
                              <a:lumMod val="50000"/>
                            </a:schemeClr>
                          </a:solidFill>
                          <a:latin typeface="+mn-lt"/>
                          <a:ea typeface="+mn-ea"/>
                          <a:cs typeface="+mn-cs"/>
                          <a:sym typeface="Arial"/>
                        </a:rPr>
                        <a:t>l’INSEE</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1">
                              <a:lumMod val="75000"/>
                            </a:schemeClr>
                          </a:solidFill>
                          <a:latin typeface="+mn-lt"/>
                          <a:ea typeface="+mn-ea"/>
                          <a:cs typeface="+mn-cs"/>
                          <a:sym typeface="Arial"/>
                        </a:rPr>
                        <a:t>D</a:t>
                      </a:r>
                      <a:r>
                        <a:rPr lang="fr-FR" sz="2400" b="0" i="0" u="none" strike="noStrike" cap="none" dirty="0" err="1">
                          <a:solidFill>
                            <a:schemeClr val="accent1">
                              <a:lumMod val="75000"/>
                            </a:schemeClr>
                          </a:solidFill>
                          <a:latin typeface="+mn-lt"/>
                          <a:ea typeface="+mn-ea"/>
                          <a:cs typeface="+mn-cs"/>
                          <a:sym typeface="Arial"/>
                        </a:rPr>
                        <a:t>onnées</a:t>
                      </a:r>
                      <a:r>
                        <a:rPr lang="fr-FR" sz="2400" b="0" i="0" u="none" strike="noStrike" cap="none" dirty="0">
                          <a:solidFill>
                            <a:schemeClr val="accent1">
                              <a:lumMod val="75000"/>
                            </a:schemeClr>
                          </a:solidFill>
                          <a:latin typeface="+mn-lt"/>
                          <a:ea typeface="+mn-ea"/>
                          <a:cs typeface="+mn-cs"/>
                          <a:sym typeface="Arial"/>
                        </a:rPr>
                        <a:t> annuelles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11021279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Mesures gouvernementales du 10 avril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Web scrapping</a:t>
                      </a: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50000"/>
                            </a:schemeClr>
                          </a:solidFill>
                          <a:latin typeface="+mn-lt"/>
                          <a:ea typeface="+mn-ea"/>
                          <a:cs typeface="+mn-cs"/>
                          <a:sym typeface="Arial"/>
                        </a:rPr>
                        <a:t>nord.gouv.fr/</a:t>
                      </a:r>
                      <a:r>
                        <a:rPr lang="fr-FR" sz="2400" b="0" i="0" u="none" strike="noStrike" cap="none" dirty="0" err="1">
                          <a:solidFill>
                            <a:schemeClr val="accent4">
                              <a:lumMod val="50000"/>
                            </a:schemeClr>
                          </a:solidFill>
                          <a:latin typeface="+mn-lt"/>
                          <a:ea typeface="+mn-ea"/>
                          <a:cs typeface="+mn-cs"/>
                          <a:sym typeface="Arial"/>
                        </a:rPr>
                        <a:t>Actualites</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2949219100"/>
                  </a:ext>
                </a:extLst>
              </a:tr>
            </a:tbl>
          </a:graphicData>
        </a:graphic>
      </p:graphicFrame>
      <p:pic>
        <p:nvPicPr>
          <p:cNvPr id="29" name="Image 28">
            <a:extLst>
              <a:ext uri="{FF2B5EF4-FFF2-40B4-BE49-F238E27FC236}">
                <a16:creationId xmlns:a16="http://schemas.microsoft.com/office/drawing/2014/main" id="{6CD71DED-F2FC-4846-5D67-5F0C4BF0EB7A}"/>
              </a:ext>
            </a:extLst>
          </p:cNvPr>
          <p:cNvPicPr>
            <a:picLocks noChangeAspect="1"/>
          </p:cNvPicPr>
          <p:nvPr/>
        </p:nvPicPr>
        <p:blipFill>
          <a:blip r:embed="rId4"/>
          <a:stretch>
            <a:fillRect/>
          </a:stretch>
        </p:blipFill>
        <p:spPr>
          <a:xfrm>
            <a:off x="5882347" y="3224987"/>
            <a:ext cx="1686853" cy="1219872"/>
          </a:xfrm>
          <a:prstGeom prst="rect">
            <a:avLst/>
          </a:prstGeom>
        </p:spPr>
      </p:pic>
      <p:pic>
        <p:nvPicPr>
          <p:cNvPr id="34" name="Image 33">
            <a:extLst>
              <a:ext uri="{FF2B5EF4-FFF2-40B4-BE49-F238E27FC236}">
                <a16:creationId xmlns:a16="http://schemas.microsoft.com/office/drawing/2014/main" id="{044A643B-3F1D-4BC2-636E-15DFE473942C}"/>
              </a:ext>
            </a:extLst>
          </p:cNvPr>
          <p:cNvPicPr>
            <a:picLocks noChangeAspect="1"/>
          </p:cNvPicPr>
          <p:nvPr/>
        </p:nvPicPr>
        <p:blipFill>
          <a:blip r:embed="rId5"/>
          <a:stretch>
            <a:fillRect/>
          </a:stretch>
        </p:blipFill>
        <p:spPr>
          <a:xfrm>
            <a:off x="5882347" y="4771505"/>
            <a:ext cx="1686854" cy="917962"/>
          </a:xfrm>
          <a:prstGeom prst="rect">
            <a:avLst/>
          </a:prstGeom>
        </p:spPr>
      </p:pic>
      <p:pic>
        <p:nvPicPr>
          <p:cNvPr id="35" name="Image 34">
            <a:extLst>
              <a:ext uri="{FF2B5EF4-FFF2-40B4-BE49-F238E27FC236}">
                <a16:creationId xmlns:a16="http://schemas.microsoft.com/office/drawing/2014/main" id="{D8E97121-E512-7E18-EA0B-45BA270D4FBE}"/>
              </a:ext>
            </a:extLst>
          </p:cNvPr>
          <p:cNvPicPr>
            <a:picLocks noChangeAspect="1"/>
          </p:cNvPicPr>
          <p:nvPr/>
        </p:nvPicPr>
        <p:blipFill>
          <a:blip r:embed="rId6"/>
          <a:stretch>
            <a:fillRect/>
          </a:stretch>
        </p:blipFill>
        <p:spPr>
          <a:xfrm>
            <a:off x="6139996" y="6317511"/>
            <a:ext cx="1171554" cy="1143323"/>
          </a:xfrm>
          <a:prstGeom prst="rect">
            <a:avLst/>
          </a:prstGeom>
        </p:spPr>
      </p:pic>
      <p:sp>
        <p:nvSpPr>
          <p:cNvPr id="2" name="Google Shape;1483;p42">
            <a:extLst>
              <a:ext uri="{FF2B5EF4-FFF2-40B4-BE49-F238E27FC236}">
                <a16:creationId xmlns:a16="http://schemas.microsoft.com/office/drawing/2014/main" id="{4604049A-CF21-D44F-1867-E8DF2D7093B2}"/>
              </a:ext>
            </a:extLst>
          </p:cNvPr>
          <p:cNvSpPr/>
          <p:nvPr/>
        </p:nvSpPr>
        <p:spPr>
          <a:xfrm>
            <a:off x="13797048" y="5078552"/>
            <a:ext cx="2036510" cy="730719"/>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4" name="Rectangle : coins arrondis 3">
            <a:extLst>
              <a:ext uri="{FF2B5EF4-FFF2-40B4-BE49-F238E27FC236}">
                <a16:creationId xmlns:a16="http://schemas.microsoft.com/office/drawing/2014/main" id="{F7EDC521-728C-D3C7-37A4-3D9241AFBEF7}"/>
              </a:ext>
            </a:extLst>
          </p:cNvPr>
          <p:cNvSpPr/>
          <p:nvPr/>
        </p:nvSpPr>
        <p:spPr>
          <a:xfrm>
            <a:off x="753979" y="2839453"/>
            <a:ext cx="4350537" cy="3224463"/>
          </a:xfrm>
          <a:prstGeom prst="round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Google Shape;1483;p42">
            <a:extLst>
              <a:ext uri="{FF2B5EF4-FFF2-40B4-BE49-F238E27FC236}">
                <a16:creationId xmlns:a16="http://schemas.microsoft.com/office/drawing/2014/main" id="{3FFC962A-A0A6-3B7C-9B3E-6C00756B928C}"/>
              </a:ext>
            </a:extLst>
          </p:cNvPr>
          <p:cNvSpPr/>
          <p:nvPr/>
        </p:nvSpPr>
        <p:spPr>
          <a:xfrm>
            <a:off x="7504054" y="233981"/>
            <a:ext cx="2036510" cy="730719"/>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a:effectLst>
            <a:glow rad="228600">
              <a:schemeClr val="accent3">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6" name="Rectangle : coins arrondis 5">
            <a:extLst>
              <a:ext uri="{FF2B5EF4-FFF2-40B4-BE49-F238E27FC236}">
                <a16:creationId xmlns:a16="http://schemas.microsoft.com/office/drawing/2014/main" id="{91190088-2F5F-363A-B174-75A94DC17AAF}"/>
              </a:ext>
            </a:extLst>
          </p:cNvPr>
          <p:cNvSpPr/>
          <p:nvPr/>
        </p:nvSpPr>
        <p:spPr>
          <a:xfrm>
            <a:off x="667589" y="1221373"/>
            <a:ext cx="16465379" cy="8596394"/>
          </a:xfrm>
          <a:prstGeom prst="roundRect">
            <a:avLst/>
          </a:prstGeom>
          <a:noFill/>
          <a:ln>
            <a:solidFill>
              <a:schemeClr val="accent1">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79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dirty="0">
                <a:solidFill>
                  <a:srgbClr val="2A4B56"/>
                </a:solidFill>
                <a:latin typeface="Fira Sans"/>
                <a:ea typeface="Fira Sans"/>
                <a:cs typeface="Fira Sans"/>
                <a:sym typeface="Fira Sans"/>
              </a:rPr>
              <a:t>Framework </a:t>
            </a:r>
            <a:r>
              <a:rPr lang="en-GB" sz="6000" b="1" dirty="0" err="1">
                <a:solidFill>
                  <a:srgbClr val="2A4B56"/>
                </a:solidFill>
                <a:latin typeface="Fira Sans"/>
                <a:ea typeface="Fira Sans"/>
                <a:cs typeface="Fira Sans"/>
                <a:sym typeface="Fira Sans"/>
              </a:rPr>
              <a:t>Proposé</a:t>
            </a:r>
            <a:r>
              <a:rPr lang="en-GB" sz="6000" b="1" i="0" u="none" strike="noStrike" cap="none" dirty="0">
                <a:solidFill>
                  <a:srgbClr val="2A4B56"/>
                </a:solidFill>
                <a:latin typeface="Fira Sans"/>
                <a:ea typeface="Fira Sans"/>
                <a:cs typeface="Fira Sans"/>
                <a:sym typeface="Fira Sans"/>
              </a:rPr>
              <a:t>: </a:t>
            </a:r>
            <a:r>
              <a:rPr lang="en-GB" sz="4400" b="1" dirty="0">
                <a:solidFill>
                  <a:srgbClr val="2A4B56"/>
                </a:solidFill>
                <a:latin typeface="Fira Sans"/>
                <a:ea typeface="Fira Sans"/>
                <a:cs typeface="Fira Sans"/>
                <a:sym typeface="Fira Sans"/>
              </a:rPr>
              <a:t>Apache Spark</a:t>
            </a:r>
            <a:r>
              <a:rPr lang="en-GB" sz="4400" b="1" i="0" u="none" strike="noStrike" cap="none" dirty="0">
                <a:solidFill>
                  <a:srgbClr val="2A4B56"/>
                </a:solidFill>
                <a:latin typeface="Fira Sans"/>
                <a:ea typeface="Fira Sans"/>
                <a:cs typeface="Fira Sans"/>
                <a:sym typeface="Fira Sans"/>
              </a:rPr>
              <a:t> </a:t>
            </a:r>
            <a:endParaRPr sz="6000" b="1" i="0" u="none" strike="noStrike" cap="none" dirty="0">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
        <p:nvSpPr>
          <p:cNvPr id="444" name="Freeform: Shape 71">
            <a:extLst>
              <a:ext uri="{FF2B5EF4-FFF2-40B4-BE49-F238E27FC236}">
                <a16:creationId xmlns:a16="http://schemas.microsoft.com/office/drawing/2014/main" id="{298DEFD4-0EF3-7FAD-5742-5ACFFA9137EE}"/>
              </a:ext>
            </a:extLst>
          </p:cNvPr>
          <p:cNvSpPr/>
          <p:nvPr/>
        </p:nvSpPr>
        <p:spPr>
          <a:xfrm>
            <a:off x="843413" y="746568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5" name="Freeform: Shape 72">
            <a:extLst>
              <a:ext uri="{FF2B5EF4-FFF2-40B4-BE49-F238E27FC236}">
                <a16:creationId xmlns:a16="http://schemas.microsoft.com/office/drawing/2014/main" id="{28BA4CD4-73D6-9EBD-C27E-BE143CD91395}"/>
              </a:ext>
            </a:extLst>
          </p:cNvPr>
          <p:cNvSpPr/>
          <p:nvPr/>
        </p:nvSpPr>
        <p:spPr>
          <a:xfrm>
            <a:off x="793193" y="7446892"/>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6" name="Freeform: Shape 71">
            <a:extLst>
              <a:ext uri="{FF2B5EF4-FFF2-40B4-BE49-F238E27FC236}">
                <a16:creationId xmlns:a16="http://schemas.microsoft.com/office/drawing/2014/main" id="{1F0263EA-387A-4F16-9BC1-89F1CED85B32}"/>
              </a:ext>
            </a:extLst>
          </p:cNvPr>
          <p:cNvSpPr/>
          <p:nvPr/>
        </p:nvSpPr>
        <p:spPr>
          <a:xfrm>
            <a:off x="866273" y="4167089"/>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7" name="Freeform: Shape 72">
            <a:extLst>
              <a:ext uri="{FF2B5EF4-FFF2-40B4-BE49-F238E27FC236}">
                <a16:creationId xmlns:a16="http://schemas.microsoft.com/office/drawing/2014/main" id="{A2FDF239-EE1E-A245-1623-250C206D0EED}"/>
              </a:ext>
            </a:extLst>
          </p:cNvPr>
          <p:cNvSpPr/>
          <p:nvPr/>
        </p:nvSpPr>
        <p:spPr>
          <a:xfrm>
            <a:off x="861978" y="416553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8" name="Freeform: Shape 65">
            <a:extLst>
              <a:ext uri="{FF2B5EF4-FFF2-40B4-BE49-F238E27FC236}">
                <a16:creationId xmlns:a16="http://schemas.microsoft.com/office/drawing/2014/main" id="{DEF983FF-5AE1-C0A2-D7EA-68BF594F56CC}"/>
              </a:ext>
            </a:extLst>
          </p:cNvPr>
          <p:cNvSpPr/>
          <p:nvPr/>
        </p:nvSpPr>
        <p:spPr>
          <a:xfrm>
            <a:off x="6713840" y="4848098"/>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49" name="Freeform: Shape 66">
            <a:extLst>
              <a:ext uri="{FF2B5EF4-FFF2-40B4-BE49-F238E27FC236}">
                <a16:creationId xmlns:a16="http://schemas.microsoft.com/office/drawing/2014/main" id="{1A7FAAD2-9D22-FB27-7F4D-E2C4CCC8B1C6}"/>
              </a:ext>
            </a:extLst>
          </p:cNvPr>
          <p:cNvSpPr/>
          <p:nvPr/>
        </p:nvSpPr>
        <p:spPr>
          <a:xfrm flipV="1">
            <a:off x="7357811" y="6435996"/>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50" name="Freeform: Shape 67">
            <a:extLst>
              <a:ext uri="{FF2B5EF4-FFF2-40B4-BE49-F238E27FC236}">
                <a16:creationId xmlns:a16="http://schemas.microsoft.com/office/drawing/2014/main" id="{757510B1-2F38-BAF4-73AD-BF029737369F}"/>
              </a:ext>
            </a:extLst>
          </p:cNvPr>
          <p:cNvSpPr/>
          <p:nvPr/>
        </p:nvSpPr>
        <p:spPr>
          <a:xfrm>
            <a:off x="11839600" y="4848098"/>
            <a:ext cx="1337922" cy="3224474"/>
          </a:xfrm>
          <a:custGeom>
            <a:avLst/>
            <a:gdLst>
              <a:gd name="connsiteX0" fmla="*/ 685705 w 685704"/>
              <a:gd name="connsiteY0" fmla="*/ 0 h 1652587"/>
              <a:gd name="connsiteX1" fmla="*/ 241268 w 685704"/>
              <a:gd name="connsiteY1" fmla="*/ 0 h 1652587"/>
              <a:gd name="connsiteX2" fmla="*/ 0 w 685704"/>
              <a:gd name="connsiteY2" fmla="*/ 241268 h 1652587"/>
              <a:gd name="connsiteX3" fmla="*/ 0 w 685704"/>
              <a:gd name="connsiteY3" fmla="*/ 1411319 h 1652587"/>
              <a:gd name="connsiteX4" fmla="*/ 241268 w 685704"/>
              <a:gd name="connsiteY4" fmla="*/ 1652587 h 1652587"/>
              <a:gd name="connsiteX5" fmla="*/ 685705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4763" cap="flat">
            <a:solidFill>
              <a:schemeClr val="tx1">
                <a:lumMod val="85000"/>
                <a:lumOff val="15000"/>
              </a:schemeClr>
            </a:solidFill>
            <a:prstDash val="solid"/>
            <a:miter/>
          </a:ln>
        </p:spPr>
        <p:txBody>
          <a:bodyPr rtlCol="0" anchor="ctr"/>
          <a:lstStyle/>
          <a:p>
            <a:endParaRPr lang="en-US" sz="2025"/>
          </a:p>
        </p:txBody>
      </p:sp>
      <p:sp>
        <p:nvSpPr>
          <p:cNvPr id="451" name="Freeform: Shape 68">
            <a:extLst>
              <a:ext uri="{FF2B5EF4-FFF2-40B4-BE49-F238E27FC236}">
                <a16:creationId xmlns:a16="http://schemas.microsoft.com/office/drawing/2014/main" id="{50D41122-6E3F-3733-6EFD-2719277AE56E}"/>
              </a:ext>
            </a:extLst>
          </p:cNvPr>
          <p:cNvSpPr/>
          <p:nvPr/>
        </p:nvSpPr>
        <p:spPr>
          <a:xfrm>
            <a:off x="10097033" y="6465537"/>
            <a:ext cx="1211546" cy="18585"/>
          </a:xfrm>
          <a:custGeom>
            <a:avLst/>
            <a:gdLst>
              <a:gd name="connsiteX0" fmla="*/ 620935 w 620934"/>
              <a:gd name="connsiteY0" fmla="*/ 0 h 9525"/>
              <a:gd name="connsiteX1" fmla="*/ 0 w 620934"/>
              <a:gd name="connsiteY1" fmla="*/ 0 h 9525"/>
            </a:gdLst>
            <a:ahLst/>
            <a:cxnLst>
              <a:cxn ang="0">
                <a:pos x="connsiteX0" y="connsiteY0"/>
              </a:cxn>
              <a:cxn ang="0">
                <a:pos x="connsiteX1" y="connsiteY1"/>
              </a:cxn>
            </a:cxnLst>
            <a:rect l="l" t="t" r="r" b="b"/>
            <a:pathLst>
              <a:path w="620934" h="9525">
                <a:moveTo>
                  <a:pt x="620935" y="0"/>
                </a:moveTo>
                <a:lnTo>
                  <a:pt x="0" y="0"/>
                </a:lnTo>
              </a:path>
            </a:pathLst>
          </a:custGeom>
          <a:ln w="4763" cap="flat">
            <a:solidFill>
              <a:schemeClr val="tx1">
                <a:lumMod val="85000"/>
                <a:lumOff val="15000"/>
              </a:schemeClr>
            </a:solidFill>
            <a:prstDash val="solid"/>
            <a:miter/>
          </a:ln>
        </p:spPr>
        <p:txBody>
          <a:bodyPr rtlCol="0" anchor="ctr"/>
          <a:lstStyle/>
          <a:p>
            <a:endParaRPr lang="en-US" sz="2025"/>
          </a:p>
        </p:txBody>
      </p:sp>
      <p:sp>
        <p:nvSpPr>
          <p:cNvPr id="452" name="Freeform: Shape 69">
            <a:extLst>
              <a:ext uri="{FF2B5EF4-FFF2-40B4-BE49-F238E27FC236}">
                <a16:creationId xmlns:a16="http://schemas.microsoft.com/office/drawing/2014/main" id="{8A6C8935-0D98-AE26-BBA5-DFC1355ABBC1}"/>
              </a:ext>
            </a:extLst>
          </p:cNvPr>
          <p:cNvSpPr/>
          <p:nvPr/>
        </p:nvSpPr>
        <p:spPr>
          <a:xfrm>
            <a:off x="15094467" y="7233687"/>
            <a:ext cx="99615" cy="99615"/>
          </a:xfrm>
          <a:custGeom>
            <a:avLst/>
            <a:gdLst>
              <a:gd name="connsiteX0" fmla="*/ 0 w 51054"/>
              <a:gd name="connsiteY0" fmla="*/ 25432 h 51054"/>
              <a:gd name="connsiteX1" fmla="*/ 25432 w 51054"/>
              <a:gd name="connsiteY1" fmla="*/ 51054 h 51054"/>
              <a:gd name="connsiteX2" fmla="*/ 51054 w 51054"/>
              <a:gd name="connsiteY2" fmla="*/ 25622 h 51054"/>
              <a:gd name="connsiteX3" fmla="*/ 25622 w 51054"/>
              <a:gd name="connsiteY3" fmla="*/ 0 h 51054"/>
              <a:gd name="connsiteX4" fmla="*/ 25527 w 51054"/>
              <a:gd name="connsiteY4" fmla="*/ 0 h 51054"/>
              <a:gd name="connsiteX5" fmla="*/ 0 w 51054"/>
              <a:gd name="connsiteY5" fmla="*/ 25432 h 5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 h="51054">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tx1"/>
          </a:solidFill>
          <a:ln w="9525" cap="flat">
            <a:noFill/>
            <a:prstDash val="solid"/>
            <a:miter/>
          </a:ln>
        </p:spPr>
        <p:txBody>
          <a:bodyPr rtlCol="0" anchor="ctr"/>
          <a:lstStyle/>
          <a:p>
            <a:endParaRPr lang="en-US" sz="2025"/>
          </a:p>
        </p:txBody>
      </p:sp>
      <p:sp>
        <p:nvSpPr>
          <p:cNvPr id="453" name="Freeform: Shape 70">
            <a:extLst>
              <a:ext uri="{FF2B5EF4-FFF2-40B4-BE49-F238E27FC236}">
                <a16:creationId xmlns:a16="http://schemas.microsoft.com/office/drawing/2014/main" id="{BDF21394-222C-E371-949D-872E7BDFAA02}"/>
              </a:ext>
            </a:extLst>
          </p:cNvPr>
          <p:cNvSpPr/>
          <p:nvPr/>
        </p:nvSpPr>
        <p:spPr>
          <a:xfrm>
            <a:off x="15070123" y="7208970"/>
            <a:ext cx="148679" cy="148679"/>
          </a:xfrm>
          <a:custGeom>
            <a:avLst/>
            <a:gdLst>
              <a:gd name="connsiteX0" fmla="*/ 0 w 76200"/>
              <a:gd name="connsiteY0" fmla="*/ 38100 h 76200"/>
              <a:gd name="connsiteX1" fmla="*/ 38100 w 76200"/>
              <a:gd name="connsiteY1" fmla="*/ 76200 h 76200"/>
              <a:gd name="connsiteX2" fmla="*/ 76200 w 76200"/>
              <a:gd name="connsiteY2" fmla="*/ 38100 h 76200"/>
              <a:gd name="connsiteX3" fmla="*/ 38100 w 76200"/>
              <a:gd name="connsiteY3" fmla="*/ 0 h 76200"/>
              <a:gd name="connsiteX4" fmla="*/ 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3429" cap="flat">
            <a:solidFill>
              <a:schemeClr val="tx1"/>
            </a:solidFill>
            <a:prstDash val="solid"/>
            <a:miter/>
          </a:ln>
        </p:spPr>
        <p:txBody>
          <a:bodyPr rtlCol="0" anchor="ctr"/>
          <a:lstStyle/>
          <a:p>
            <a:endParaRPr lang="en-US" sz="2025"/>
          </a:p>
        </p:txBody>
      </p:sp>
      <p:sp>
        <p:nvSpPr>
          <p:cNvPr id="454" name="Freeform: Shape 74">
            <a:extLst>
              <a:ext uri="{FF2B5EF4-FFF2-40B4-BE49-F238E27FC236}">
                <a16:creationId xmlns:a16="http://schemas.microsoft.com/office/drawing/2014/main" id="{205CA527-66FC-E305-006C-B9270C02F85A}"/>
              </a:ext>
            </a:extLst>
          </p:cNvPr>
          <p:cNvSpPr/>
          <p:nvPr/>
        </p:nvSpPr>
        <p:spPr>
          <a:xfrm>
            <a:off x="1061422" y="4260662"/>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01</a:t>
            </a:r>
            <a:endParaRPr lang="en-US" sz="3150" b="1" dirty="0">
              <a:ln w="22225">
                <a:solidFill>
                  <a:srgbClr val="00B050"/>
                </a:solidFill>
                <a:prstDash val="solid"/>
              </a:ln>
              <a:solidFill>
                <a:schemeClr val="accent2">
                  <a:lumMod val="40000"/>
                  <a:lumOff val="60000"/>
                </a:schemeClr>
              </a:solidFill>
            </a:endParaRPr>
          </a:p>
        </p:txBody>
      </p:sp>
      <p:sp>
        <p:nvSpPr>
          <p:cNvPr id="455" name="Freeform: Shape 76">
            <a:extLst>
              <a:ext uri="{FF2B5EF4-FFF2-40B4-BE49-F238E27FC236}">
                <a16:creationId xmlns:a16="http://schemas.microsoft.com/office/drawing/2014/main" id="{DA031B53-5033-E01F-C8B9-D180FD2D97A0}"/>
              </a:ext>
            </a:extLst>
          </p:cNvPr>
          <p:cNvSpPr/>
          <p:nvPr/>
        </p:nvSpPr>
        <p:spPr>
          <a:xfrm>
            <a:off x="1150260" y="4337605"/>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B0F0">
                <a:alpha val="60000"/>
              </a:srgbClr>
            </a:glow>
          </a:effectLst>
        </p:spPr>
        <p:txBody>
          <a:bodyPr rtlCol="0" anchor="ctr"/>
          <a:lstStyle/>
          <a:p>
            <a:endParaRPr lang="en-US" sz="2025"/>
          </a:p>
        </p:txBody>
      </p:sp>
      <p:pic>
        <p:nvPicPr>
          <p:cNvPr id="456" name="Picture 91">
            <a:extLst>
              <a:ext uri="{FF2B5EF4-FFF2-40B4-BE49-F238E27FC236}">
                <a16:creationId xmlns:a16="http://schemas.microsoft.com/office/drawing/2014/main" id="{E2E201AA-3B03-E4CC-7FAD-7E96B154BD18}"/>
              </a:ext>
            </a:extLst>
          </p:cNvPr>
          <p:cNvPicPr>
            <a:picLocks noChangeAspect="1"/>
          </p:cNvPicPr>
          <p:nvPr/>
        </p:nvPicPr>
        <p:blipFill>
          <a:blip r:embed="rId4"/>
          <a:stretch>
            <a:fillRect/>
          </a:stretch>
        </p:blipFill>
        <p:spPr>
          <a:xfrm>
            <a:off x="7961631" y="5431476"/>
            <a:ext cx="2430897" cy="2123135"/>
          </a:xfrm>
          <a:custGeom>
            <a:avLst/>
            <a:gdLst>
              <a:gd name="connsiteX0" fmla="*/ 0 w 1245869"/>
              <a:gd name="connsiteY0" fmla="*/ 0 h 1088136"/>
              <a:gd name="connsiteX1" fmla="*/ 1245870 w 1245869"/>
              <a:gd name="connsiteY1" fmla="*/ 0 h 1088136"/>
              <a:gd name="connsiteX2" fmla="*/ 1245870 w 1245869"/>
              <a:gd name="connsiteY2" fmla="*/ 1088136 h 1088136"/>
              <a:gd name="connsiteX3" fmla="*/ 0 w 1245869"/>
              <a:gd name="connsiteY3" fmla="*/ 1088136 h 1088136"/>
            </a:gdLst>
            <a:ahLst/>
            <a:cxnLst>
              <a:cxn ang="0">
                <a:pos x="connsiteX0" y="connsiteY0"/>
              </a:cxn>
              <a:cxn ang="0">
                <a:pos x="connsiteX1" y="connsiteY1"/>
              </a:cxn>
              <a:cxn ang="0">
                <a:pos x="connsiteX2" y="connsiteY2"/>
              </a:cxn>
              <a:cxn ang="0">
                <a:pos x="connsiteX3" y="connsiteY3"/>
              </a:cxn>
            </a:cxnLst>
            <a:rect l="l" t="t" r="r" b="b"/>
            <a:pathLst>
              <a:path w="1245869" h="1088136">
                <a:moveTo>
                  <a:pt x="0" y="0"/>
                </a:moveTo>
                <a:lnTo>
                  <a:pt x="1245870" y="0"/>
                </a:lnTo>
                <a:lnTo>
                  <a:pt x="1245870" y="1088136"/>
                </a:lnTo>
                <a:lnTo>
                  <a:pt x="0" y="1088136"/>
                </a:lnTo>
                <a:close/>
              </a:path>
            </a:pathLst>
          </a:custGeom>
        </p:spPr>
      </p:pic>
      <p:sp>
        <p:nvSpPr>
          <p:cNvPr id="457" name="Freeform: Shape 92">
            <a:extLst>
              <a:ext uri="{FF2B5EF4-FFF2-40B4-BE49-F238E27FC236}">
                <a16:creationId xmlns:a16="http://schemas.microsoft.com/office/drawing/2014/main" id="{46979D52-311E-DE82-4C5B-BCA46A5620E4}"/>
              </a:ext>
            </a:extLst>
          </p:cNvPr>
          <p:cNvSpPr/>
          <p:nvPr/>
        </p:nvSpPr>
        <p:spPr>
          <a:xfrm>
            <a:off x="8012555" y="5479796"/>
            <a:ext cx="2278689" cy="1973525"/>
          </a:xfrm>
          <a:custGeom>
            <a:avLst/>
            <a:gdLst>
              <a:gd name="connsiteX0" fmla="*/ 291941 w 1167860"/>
              <a:gd name="connsiteY0" fmla="*/ 0 h 1011459"/>
              <a:gd name="connsiteX1" fmla="*/ 875919 w 1167860"/>
              <a:gd name="connsiteY1" fmla="*/ 0 h 1011459"/>
              <a:gd name="connsiteX2" fmla="*/ 1167860 w 1167860"/>
              <a:gd name="connsiteY2" fmla="*/ 505778 h 1011459"/>
              <a:gd name="connsiteX3" fmla="*/ 875919 w 1167860"/>
              <a:gd name="connsiteY3" fmla="*/ 1011460 h 1011459"/>
              <a:gd name="connsiteX4" fmla="*/ 291941 w 1167860"/>
              <a:gd name="connsiteY4" fmla="*/ 1011460 h 1011459"/>
              <a:gd name="connsiteX5" fmla="*/ 0 w 1167860"/>
              <a:gd name="connsiteY5" fmla="*/ 505778 h 1011459"/>
              <a:gd name="connsiteX6" fmla="*/ 291941 w 1167860"/>
              <a:gd name="connsiteY6" fmla="*/ 0 h 10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860" h="1011459">
                <a:moveTo>
                  <a:pt x="291941" y="0"/>
                </a:moveTo>
                <a:lnTo>
                  <a:pt x="875919" y="0"/>
                </a:lnTo>
                <a:lnTo>
                  <a:pt x="1167860" y="505778"/>
                </a:lnTo>
                <a:lnTo>
                  <a:pt x="875919" y="1011460"/>
                </a:lnTo>
                <a:lnTo>
                  <a:pt x="291941" y="1011460"/>
                </a:lnTo>
                <a:lnTo>
                  <a:pt x="0" y="505778"/>
                </a:lnTo>
                <a:lnTo>
                  <a:pt x="291941" y="0"/>
                </a:lnTo>
                <a:close/>
              </a:path>
            </a:pathLst>
          </a:custGeom>
          <a:solidFill>
            <a:schemeClr val="bg1"/>
          </a:solidFill>
          <a:ln w="9525" cap="flat">
            <a:noFill/>
            <a:prstDash val="solid"/>
            <a:miter/>
          </a:ln>
        </p:spPr>
        <p:txBody>
          <a:bodyPr rtlCol="0" anchor="ctr"/>
          <a:lstStyle/>
          <a:p>
            <a:endParaRPr lang="en-US" sz="2025" dirty="0"/>
          </a:p>
        </p:txBody>
      </p:sp>
      <p:sp>
        <p:nvSpPr>
          <p:cNvPr id="458" name="Freeform: Shape 94">
            <a:extLst>
              <a:ext uri="{FF2B5EF4-FFF2-40B4-BE49-F238E27FC236}">
                <a16:creationId xmlns:a16="http://schemas.microsoft.com/office/drawing/2014/main" id="{95170C2A-E6F4-6447-B4C1-FA1575C5D84F}"/>
              </a:ext>
            </a:extLst>
          </p:cNvPr>
          <p:cNvSpPr/>
          <p:nvPr/>
        </p:nvSpPr>
        <p:spPr>
          <a:xfrm>
            <a:off x="8166065" y="5612864"/>
            <a:ext cx="1971852" cy="1707578"/>
          </a:xfrm>
          <a:custGeom>
            <a:avLst/>
            <a:gdLst>
              <a:gd name="connsiteX0" fmla="*/ 252603 w 1010602"/>
              <a:gd name="connsiteY0" fmla="*/ 0 h 875157"/>
              <a:gd name="connsiteX1" fmla="*/ 757904 w 1010602"/>
              <a:gd name="connsiteY1" fmla="*/ 0 h 875157"/>
              <a:gd name="connsiteX2" fmla="*/ 1010603 w 1010602"/>
              <a:gd name="connsiteY2" fmla="*/ 437579 h 875157"/>
              <a:gd name="connsiteX3" fmla="*/ 757904 w 1010602"/>
              <a:gd name="connsiteY3" fmla="*/ 875157 h 875157"/>
              <a:gd name="connsiteX4" fmla="*/ 252603 w 1010602"/>
              <a:gd name="connsiteY4" fmla="*/ 875157 h 875157"/>
              <a:gd name="connsiteX5" fmla="*/ 0 w 1010602"/>
              <a:gd name="connsiteY5" fmla="*/ 437579 h 875157"/>
              <a:gd name="connsiteX6" fmla="*/ 252603 w 1010602"/>
              <a:gd name="connsiteY6" fmla="*/ 0 h 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02" h="875157">
                <a:moveTo>
                  <a:pt x="252603" y="0"/>
                </a:moveTo>
                <a:lnTo>
                  <a:pt x="757904" y="0"/>
                </a:lnTo>
                <a:lnTo>
                  <a:pt x="1010603" y="437579"/>
                </a:lnTo>
                <a:lnTo>
                  <a:pt x="757904" y="875157"/>
                </a:lnTo>
                <a:lnTo>
                  <a:pt x="252603" y="875157"/>
                </a:lnTo>
                <a:lnTo>
                  <a:pt x="0" y="437579"/>
                </a:lnTo>
                <a:lnTo>
                  <a:pt x="252603" y="0"/>
                </a:lnTo>
                <a:close/>
              </a:path>
            </a:pathLst>
          </a:custGeom>
          <a:noFill/>
          <a:ln w="12192" cap="flat">
            <a:solidFill>
              <a:schemeClr val="accent3"/>
            </a:solidFill>
            <a:prstDash val="solid"/>
            <a:miter/>
          </a:ln>
          <a:effectLst>
            <a:glow rad="101600">
              <a:schemeClr val="accent5">
                <a:satMod val="175000"/>
                <a:alpha val="40000"/>
              </a:schemeClr>
            </a:glow>
          </a:effectLst>
        </p:spPr>
        <p:txBody>
          <a:bodyPr rtlCol="0" anchor="ctr"/>
          <a:lstStyle/>
          <a:p>
            <a:endParaRPr lang="en-US" sz="2025"/>
          </a:p>
        </p:txBody>
      </p:sp>
      <p:sp>
        <p:nvSpPr>
          <p:cNvPr id="459" name="Rectangle 458">
            <a:extLst>
              <a:ext uri="{FF2B5EF4-FFF2-40B4-BE49-F238E27FC236}">
                <a16:creationId xmlns:a16="http://schemas.microsoft.com/office/drawing/2014/main" id="{AC80914C-279F-8EF1-2035-2261D1B68E42}"/>
              </a:ext>
            </a:extLst>
          </p:cNvPr>
          <p:cNvSpPr/>
          <p:nvPr/>
        </p:nvSpPr>
        <p:spPr>
          <a:xfrm>
            <a:off x="2548634" y="4270259"/>
            <a:ext cx="4079994" cy="1261884"/>
          </a:xfrm>
          <a:prstGeom prst="rect">
            <a:avLst/>
          </a:prstGeom>
        </p:spPr>
        <p:txBody>
          <a:bodyPr wrap="square">
            <a:spAutoFit/>
          </a:bodyPr>
          <a:lstStyle/>
          <a:p>
            <a:r>
              <a:rPr lang="en-US" sz="2800" b="1" dirty="0">
                <a:solidFill>
                  <a:schemeClr val="bg1"/>
                </a:solidFill>
                <a:latin typeface="Roboto"/>
              </a:rPr>
              <a:t>Vitesse de </a:t>
            </a:r>
            <a:r>
              <a:rPr lang="en-US" sz="2800" b="1" dirty="0" err="1">
                <a:solidFill>
                  <a:schemeClr val="bg1"/>
                </a:solidFill>
                <a:latin typeface="Roboto"/>
              </a:rPr>
              <a:t>traitement</a:t>
            </a:r>
            <a:r>
              <a:rPr lang="en-US" sz="2800" b="1" dirty="0">
                <a:solidFill>
                  <a:schemeClr val="bg1"/>
                </a:solidFill>
                <a:latin typeface="Roboto"/>
              </a:rPr>
              <a:t> :</a:t>
            </a:r>
          </a:p>
          <a:p>
            <a:pPr marL="342900" indent="-342900">
              <a:buFontTx/>
              <a:buChar char="-"/>
            </a:pPr>
            <a:r>
              <a:rPr lang="en-US" sz="2400" b="1" dirty="0">
                <a:solidFill>
                  <a:schemeClr val="bg1">
                    <a:lumMod val="25000"/>
                  </a:schemeClr>
                </a:solidFill>
                <a:latin typeface="Roboto"/>
              </a:rPr>
              <a:t>Conservation </a:t>
            </a:r>
            <a:r>
              <a:rPr lang="en-US" sz="2400" b="1" dirty="0" err="1">
                <a:solidFill>
                  <a:schemeClr val="bg1">
                    <a:lumMod val="25000"/>
                  </a:schemeClr>
                </a:solidFill>
                <a:latin typeface="Roboto"/>
              </a:rPr>
              <a:t>en</a:t>
            </a:r>
            <a:r>
              <a:rPr lang="en-US" sz="2400" b="1" dirty="0">
                <a:solidFill>
                  <a:schemeClr val="bg1">
                    <a:lumMod val="25000"/>
                  </a:schemeClr>
                </a:solidFill>
                <a:latin typeface="Roboto"/>
              </a:rPr>
              <a:t> </a:t>
            </a:r>
            <a:r>
              <a:rPr lang="en-US" sz="2400" b="1" dirty="0" err="1">
                <a:solidFill>
                  <a:schemeClr val="bg1">
                    <a:lumMod val="25000"/>
                  </a:schemeClr>
                </a:solidFill>
                <a:latin typeface="Roboto"/>
              </a:rPr>
              <a:t>mémoire</a:t>
            </a:r>
            <a:endParaRPr lang="en-US" sz="2400" b="1" dirty="0">
              <a:solidFill>
                <a:schemeClr val="bg1">
                  <a:lumMod val="25000"/>
                </a:schemeClr>
              </a:solidFill>
              <a:latin typeface="Roboto"/>
            </a:endParaRPr>
          </a:p>
          <a:p>
            <a:pPr marL="342900" indent="-342900">
              <a:buFontTx/>
              <a:buChar char="-"/>
            </a:pPr>
            <a:r>
              <a:rPr lang="en-US" sz="2400" b="1" dirty="0">
                <a:solidFill>
                  <a:schemeClr val="bg1">
                    <a:lumMod val="25000"/>
                  </a:schemeClr>
                </a:solidFill>
                <a:latin typeface="Roboto"/>
              </a:rPr>
              <a:t>Lazy evaluation</a:t>
            </a:r>
          </a:p>
        </p:txBody>
      </p:sp>
      <p:sp>
        <p:nvSpPr>
          <p:cNvPr id="460" name="Rectangle 459">
            <a:extLst>
              <a:ext uri="{FF2B5EF4-FFF2-40B4-BE49-F238E27FC236}">
                <a16:creationId xmlns:a16="http://schemas.microsoft.com/office/drawing/2014/main" id="{40F30F26-C3E2-00DE-09DE-4969C4076495}"/>
              </a:ext>
            </a:extLst>
          </p:cNvPr>
          <p:cNvSpPr/>
          <p:nvPr/>
        </p:nvSpPr>
        <p:spPr>
          <a:xfrm>
            <a:off x="2744195" y="2885425"/>
            <a:ext cx="12904495" cy="577081"/>
          </a:xfrm>
          <a:prstGeom prst="rect">
            <a:avLst/>
          </a:prstGeom>
        </p:spPr>
        <p:txBody>
          <a:bodyPr wrap="none">
            <a:spAutoFit/>
          </a:bodyPr>
          <a:lstStyle/>
          <a:p>
            <a:r>
              <a:rPr lang="en-US" sz="3150" b="1" dirty="0">
                <a:solidFill>
                  <a:sysClr val="windowText" lastClr="000000"/>
                </a:solidFill>
                <a:latin typeface="Roboto"/>
              </a:rPr>
              <a:t>Q</a:t>
            </a:r>
            <a:r>
              <a:rPr lang="fr-FR" sz="3150" b="1" dirty="0" err="1">
                <a:solidFill>
                  <a:sysClr val="windowText" lastClr="000000"/>
                </a:solidFill>
                <a:latin typeface="Roboto"/>
              </a:rPr>
              <a:t>uelques</a:t>
            </a:r>
            <a:r>
              <a:rPr lang="fr-FR" sz="3150" b="1" dirty="0">
                <a:solidFill>
                  <a:sysClr val="windowText" lastClr="000000"/>
                </a:solidFill>
                <a:latin typeface="Roboto"/>
              </a:rPr>
              <a:t> raisons pour lesquelles j'ai choisi Spark plutôt que Hadoop </a:t>
            </a:r>
            <a:endParaRPr lang="en-US" sz="3150" b="1" dirty="0">
              <a:solidFill>
                <a:sysClr val="windowText" lastClr="000000"/>
              </a:solidFill>
              <a:latin typeface="Roboto"/>
            </a:endParaRPr>
          </a:p>
        </p:txBody>
      </p:sp>
      <p:pic>
        <p:nvPicPr>
          <p:cNvPr id="461" name="Google Shape;414;g208d49cec94_0_849">
            <a:extLst>
              <a:ext uri="{FF2B5EF4-FFF2-40B4-BE49-F238E27FC236}">
                <a16:creationId xmlns:a16="http://schemas.microsoft.com/office/drawing/2014/main" id="{28513A60-6DF7-576B-A35E-69E17FF504AB}"/>
              </a:ext>
            </a:extLst>
          </p:cNvPr>
          <p:cNvPicPr preferRelativeResize="0"/>
          <p:nvPr/>
        </p:nvPicPr>
        <p:blipFill>
          <a:blip r:embed="rId5">
            <a:alphaModFix/>
          </a:blip>
          <a:stretch>
            <a:fillRect/>
          </a:stretch>
        </p:blipFill>
        <p:spPr>
          <a:xfrm>
            <a:off x="8461800" y="5698752"/>
            <a:ext cx="1469286" cy="1433585"/>
          </a:xfrm>
          <a:prstGeom prst="rect">
            <a:avLst/>
          </a:prstGeom>
          <a:noFill/>
          <a:ln>
            <a:noFill/>
          </a:ln>
        </p:spPr>
      </p:pic>
      <p:pic>
        <p:nvPicPr>
          <p:cNvPr id="462" name="Picture 73">
            <a:extLst>
              <a:ext uri="{FF2B5EF4-FFF2-40B4-BE49-F238E27FC236}">
                <a16:creationId xmlns:a16="http://schemas.microsoft.com/office/drawing/2014/main" id="{A51C15E7-A772-62B4-D210-CB27B27C0991}"/>
              </a:ext>
            </a:extLst>
          </p:cNvPr>
          <p:cNvPicPr>
            <a:picLocks noChangeAspect="1"/>
          </p:cNvPicPr>
          <p:nvPr/>
        </p:nvPicPr>
        <p:blipFill>
          <a:blip r:embed="rId6"/>
          <a:stretch>
            <a:fillRect/>
          </a:stretch>
        </p:blipFill>
        <p:spPr>
          <a:xfrm>
            <a:off x="975815" y="753082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3" name="Freeform: Shape 74">
            <a:extLst>
              <a:ext uri="{FF2B5EF4-FFF2-40B4-BE49-F238E27FC236}">
                <a16:creationId xmlns:a16="http://schemas.microsoft.com/office/drawing/2014/main" id="{B4C85EFB-0859-C196-83D4-1BB2513F1E33}"/>
              </a:ext>
            </a:extLst>
          </p:cNvPr>
          <p:cNvSpPr/>
          <p:nvPr/>
        </p:nvSpPr>
        <p:spPr>
          <a:xfrm>
            <a:off x="1022520" y="755925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02</a:t>
            </a:r>
            <a:endParaRPr lang="en-US" sz="3150" b="1" dirty="0">
              <a:ln w="22225">
                <a:solidFill>
                  <a:srgbClr val="00B050"/>
                </a:solidFill>
                <a:prstDash val="solid"/>
              </a:ln>
              <a:solidFill>
                <a:schemeClr val="accent2">
                  <a:lumMod val="40000"/>
                  <a:lumOff val="60000"/>
                </a:schemeClr>
              </a:solidFill>
            </a:endParaRPr>
          </a:p>
        </p:txBody>
      </p:sp>
      <p:sp>
        <p:nvSpPr>
          <p:cNvPr id="464" name="Freeform: Shape 76">
            <a:extLst>
              <a:ext uri="{FF2B5EF4-FFF2-40B4-BE49-F238E27FC236}">
                <a16:creationId xmlns:a16="http://schemas.microsoft.com/office/drawing/2014/main" id="{ECA96820-BC1A-9863-1F10-E6DF567081E7}"/>
              </a:ext>
            </a:extLst>
          </p:cNvPr>
          <p:cNvSpPr/>
          <p:nvPr/>
        </p:nvSpPr>
        <p:spPr>
          <a:xfrm>
            <a:off x="1095316" y="763619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FFC000">
                <a:alpha val="60000"/>
              </a:srgbClr>
            </a:glow>
          </a:effectLst>
        </p:spPr>
        <p:txBody>
          <a:bodyPr rtlCol="0" anchor="ctr"/>
          <a:lstStyle/>
          <a:p>
            <a:endParaRPr lang="en-US" sz="2025" dirty="0"/>
          </a:p>
        </p:txBody>
      </p:sp>
      <p:sp>
        <p:nvSpPr>
          <p:cNvPr id="465" name="Rectangle 464">
            <a:extLst>
              <a:ext uri="{FF2B5EF4-FFF2-40B4-BE49-F238E27FC236}">
                <a16:creationId xmlns:a16="http://schemas.microsoft.com/office/drawing/2014/main" id="{578B02B0-5DD2-9894-20E5-485A7EEAA364}"/>
              </a:ext>
            </a:extLst>
          </p:cNvPr>
          <p:cNvSpPr/>
          <p:nvPr/>
        </p:nvSpPr>
        <p:spPr>
          <a:xfrm>
            <a:off x="2574366" y="7697187"/>
            <a:ext cx="3904400" cy="954107"/>
          </a:xfrm>
          <a:prstGeom prst="rect">
            <a:avLst/>
          </a:prstGeom>
        </p:spPr>
        <p:txBody>
          <a:bodyPr wrap="square">
            <a:spAutoFit/>
          </a:bodyPr>
          <a:lstStyle/>
          <a:p>
            <a:r>
              <a:rPr lang="en-US" sz="2800" b="1" dirty="0" err="1">
                <a:solidFill>
                  <a:schemeClr val="bg1"/>
                </a:solidFill>
                <a:latin typeface="Roboto"/>
              </a:rPr>
              <a:t>Capacité</a:t>
            </a:r>
            <a:r>
              <a:rPr lang="en-US" sz="2800" b="1" dirty="0">
                <a:solidFill>
                  <a:schemeClr val="bg1"/>
                </a:solidFill>
                <a:latin typeface="Roboto"/>
              </a:rPr>
              <a:t> de </a:t>
            </a:r>
            <a:r>
              <a:rPr lang="en-US" sz="2800" b="1" dirty="0" err="1">
                <a:solidFill>
                  <a:schemeClr val="bg1"/>
                </a:solidFill>
                <a:latin typeface="Roboto"/>
              </a:rPr>
              <a:t>traitement</a:t>
            </a:r>
            <a:r>
              <a:rPr lang="en-US" sz="2800" b="1" dirty="0">
                <a:solidFill>
                  <a:schemeClr val="bg1"/>
                </a:solidFill>
                <a:latin typeface="Roboto"/>
              </a:rPr>
              <a:t> </a:t>
            </a:r>
            <a:r>
              <a:rPr lang="en-US" sz="2800" b="1" dirty="0" err="1">
                <a:solidFill>
                  <a:schemeClr val="bg1"/>
                </a:solidFill>
                <a:latin typeface="Roboto"/>
              </a:rPr>
              <a:t>en</a:t>
            </a:r>
            <a:r>
              <a:rPr lang="en-US" sz="2800" b="1" dirty="0">
                <a:solidFill>
                  <a:schemeClr val="bg1"/>
                </a:solidFill>
                <a:latin typeface="Roboto"/>
              </a:rPr>
              <a:t> temps </a:t>
            </a:r>
            <a:r>
              <a:rPr lang="en-US" sz="2800" b="1" dirty="0" err="1">
                <a:solidFill>
                  <a:schemeClr val="bg1"/>
                </a:solidFill>
                <a:latin typeface="Roboto"/>
              </a:rPr>
              <a:t>réel</a:t>
            </a:r>
            <a:endParaRPr lang="en-US" sz="2800" b="1" dirty="0">
              <a:solidFill>
                <a:schemeClr val="bg1"/>
              </a:solidFill>
              <a:latin typeface="Roboto"/>
            </a:endParaRPr>
          </a:p>
        </p:txBody>
      </p:sp>
      <p:sp>
        <p:nvSpPr>
          <p:cNvPr id="466" name="Freeform: Shape 71">
            <a:extLst>
              <a:ext uri="{FF2B5EF4-FFF2-40B4-BE49-F238E27FC236}">
                <a16:creationId xmlns:a16="http://schemas.microsoft.com/office/drawing/2014/main" id="{721C9BC9-17A1-ED7A-EA3E-4E0471717145}"/>
              </a:ext>
            </a:extLst>
          </p:cNvPr>
          <p:cNvSpPr/>
          <p:nvPr/>
        </p:nvSpPr>
        <p:spPr>
          <a:xfrm>
            <a:off x="11718752" y="417511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67" name="Freeform: Shape 72">
            <a:extLst>
              <a:ext uri="{FF2B5EF4-FFF2-40B4-BE49-F238E27FC236}">
                <a16:creationId xmlns:a16="http://schemas.microsoft.com/office/drawing/2014/main" id="{428AE7F1-03AE-DDEE-523B-69C0A9895248}"/>
              </a:ext>
            </a:extLst>
          </p:cNvPr>
          <p:cNvSpPr/>
          <p:nvPr/>
        </p:nvSpPr>
        <p:spPr>
          <a:xfrm>
            <a:off x="15825728" y="4175018"/>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68" name="Picture 73">
            <a:extLst>
              <a:ext uri="{FF2B5EF4-FFF2-40B4-BE49-F238E27FC236}">
                <a16:creationId xmlns:a16="http://schemas.microsoft.com/office/drawing/2014/main" id="{9176E921-47E2-0301-0157-1F1240C7F82F}"/>
              </a:ext>
            </a:extLst>
          </p:cNvPr>
          <p:cNvPicPr>
            <a:picLocks noChangeAspect="1"/>
          </p:cNvPicPr>
          <p:nvPr/>
        </p:nvPicPr>
        <p:blipFill>
          <a:blip r:embed="rId6"/>
          <a:stretch>
            <a:fillRect/>
          </a:stretch>
        </p:blipFill>
        <p:spPr>
          <a:xfrm>
            <a:off x="15990018" y="424025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9" name="Freeform: Shape 74">
            <a:extLst>
              <a:ext uri="{FF2B5EF4-FFF2-40B4-BE49-F238E27FC236}">
                <a16:creationId xmlns:a16="http://schemas.microsoft.com/office/drawing/2014/main" id="{B1EA60FB-B3A2-8FC2-E78B-094A10455DAF}"/>
              </a:ext>
            </a:extLst>
          </p:cNvPr>
          <p:cNvSpPr/>
          <p:nvPr/>
        </p:nvSpPr>
        <p:spPr>
          <a:xfrm>
            <a:off x="16020681" y="426868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03</a:t>
            </a:r>
            <a:endParaRPr lang="en-US" sz="3150" b="1" dirty="0">
              <a:ln w="22225">
                <a:solidFill>
                  <a:srgbClr val="00B050"/>
                </a:solidFill>
                <a:prstDash val="solid"/>
              </a:ln>
              <a:solidFill>
                <a:schemeClr val="accent2">
                  <a:lumMod val="40000"/>
                  <a:lumOff val="60000"/>
                </a:schemeClr>
              </a:solidFill>
            </a:endParaRPr>
          </a:p>
        </p:txBody>
      </p:sp>
      <p:sp>
        <p:nvSpPr>
          <p:cNvPr id="470" name="Freeform: Shape 76">
            <a:extLst>
              <a:ext uri="{FF2B5EF4-FFF2-40B4-BE49-F238E27FC236}">
                <a16:creationId xmlns:a16="http://schemas.microsoft.com/office/drawing/2014/main" id="{155631BB-1312-66B6-F475-B8278C263CD2}"/>
              </a:ext>
            </a:extLst>
          </p:cNvPr>
          <p:cNvSpPr/>
          <p:nvPr/>
        </p:nvSpPr>
        <p:spPr>
          <a:xfrm>
            <a:off x="16109519" y="434562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7030A0">
                <a:alpha val="40000"/>
              </a:srgbClr>
            </a:glow>
          </a:effectLst>
        </p:spPr>
        <p:txBody>
          <a:bodyPr rtlCol="0" anchor="ctr"/>
          <a:lstStyle/>
          <a:p>
            <a:endParaRPr lang="en-US" sz="2025" dirty="0"/>
          </a:p>
        </p:txBody>
      </p:sp>
      <p:sp>
        <p:nvSpPr>
          <p:cNvPr id="471" name="Rectangle 470">
            <a:extLst>
              <a:ext uri="{FF2B5EF4-FFF2-40B4-BE49-F238E27FC236}">
                <a16:creationId xmlns:a16="http://schemas.microsoft.com/office/drawing/2014/main" id="{48D3C201-3FCB-0B01-8849-46FF168796C1}"/>
              </a:ext>
            </a:extLst>
          </p:cNvPr>
          <p:cNvSpPr/>
          <p:nvPr/>
        </p:nvSpPr>
        <p:spPr>
          <a:xfrm>
            <a:off x="12070084" y="4567037"/>
            <a:ext cx="4379352" cy="523220"/>
          </a:xfrm>
          <a:prstGeom prst="rect">
            <a:avLst/>
          </a:prstGeom>
        </p:spPr>
        <p:txBody>
          <a:bodyPr wrap="square">
            <a:spAutoFit/>
          </a:bodyPr>
          <a:lstStyle/>
          <a:p>
            <a:r>
              <a:rPr lang="en-US" sz="2800" b="1" dirty="0">
                <a:solidFill>
                  <a:schemeClr val="bg1"/>
                </a:solidFill>
                <a:latin typeface="Roboto"/>
              </a:rPr>
              <a:t>Integration de Hadoop</a:t>
            </a:r>
          </a:p>
        </p:txBody>
      </p:sp>
      <p:sp>
        <p:nvSpPr>
          <p:cNvPr id="472" name="Freeform: Shape 71">
            <a:extLst>
              <a:ext uri="{FF2B5EF4-FFF2-40B4-BE49-F238E27FC236}">
                <a16:creationId xmlns:a16="http://schemas.microsoft.com/office/drawing/2014/main" id="{41BD8BE8-BC67-EDB8-CE79-04C3B5A8F912}"/>
              </a:ext>
            </a:extLst>
          </p:cNvPr>
          <p:cNvSpPr/>
          <p:nvPr/>
        </p:nvSpPr>
        <p:spPr>
          <a:xfrm>
            <a:off x="11718752" y="7422778"/>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73" name="Freeform: Shape 72">
            <a:extLst>
              <a:ext uri="{FF2B5EF4-FFF2-40B4-BE49-F238E27FC236}">
                <a16:creationId xmlns:a16="http://schemas.microsoft.com/office/drawing/2014/main" id="{708D8BA2-AC6E-E066-E292-7C4395B0CEDA}"/>
              </a:ext>
            </a:extLst>
          </p:cNvPr>
          <p:cNvSpPr/>
          <p:nvPr/>
        </p:nvSpPr>
        <p:spPr>
          <a:xfrm>
            <a:off x="15825728" y="742268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74" name="Picture 73">
            <a:extLst>
              <a:ext uri="{FF2B5EF4-FFF2-40B4-BE49-F238E27FC236}">
                <a16:creationId xmlns:a16="http://schemas.microsoft.com/office/drawing/2014/main" id="{F94B1A6C-EFD3-C390-B97E-20652EF21635}"/>
              </a:ext>
            </a:extLst>
          </p:cNvPr>
          <p:cNvPicPr>
            <a:picLocks noChangeAspect="1"/>
          </p:cNvPicPr>
          <p:nvPr/>
        </p:nvPicPr>
        <p:blipFill>
          <a:blip r:embed="rId6"/>
          <a:stretch>
            <a:fillRect/>
          </a:stretch>
        </p:blipFill>
        <p:spPr>
          <a:xfrm>
            <a:off x="15990018" y="7487917"/>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75" name="Freeform: Shape 74">
            <a:extLst>
              <a:ext uri="{FF2B5EF4-FFF2-40B4-BE49-F238E27FC236}">
                <a16:creationId xmlns:a16="http://schemas.microsoft.com/office/drawing/2014/main" id="{341B089F-F925-EA15-1E3C-F42426FBD581}"/>
              </a:ext>
            </a:extLst>
          </p:cNvPr>
          <p:cNvSpPr/>
          <p:nvPr/>
        </p:nvSpPr>
        <p:spPr>
          <a:xfrm>
            <a:off x="16020681" y="7516351"/>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04</a:t>
            </a:r>
            <a:endParaRPr lang="en-US" sz="3150" b="1" dirty="0">
              <a:ln w="22225">
                <a:solidFill>
                  <a:srgbClr val="00B050"/>
                </a:solidFill>
                <a:prstDash val="solid"/>
              </a:ln>
              <a:solidFill>
                <a:schemeClr val="accent2">
                  <a:lumMod val="40000"/>
                  <a:lumOff val="60000"/>
                </a:schemeClr>
              </a:solidFill>
            </a:endParaRPr>
          </a:p>
        </p:txBody>
      </p:sp>
      <p:sp>
        <p:nvSpPr>
          <p:cNvPr id="476" name="Freeform: Shape 76">
            <a:extLst>
              <a:ext uri="{FF2B5EF4-FFF2-40B4-BE49-F238E27FC236}">
                <a16:creationId xmlns:a16="http://schemas.microsoft.com/office/drawing/2014/main" id="{7DC5B5EB-4291-1A71-4B14-BFB524296A60}"/>
              </a:ext>
            </a:extLst>
          </p:cNvPr>
          <p:cNvSpPr/>
          <p:nvPr/>
        </p:nvSpPr>
        <p:spPr>
          <a:xfrm>
            <a:off x="16109519" y="7593294"/>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CC00">
                <a:alpha val="60000"/>
              </a:srgbClr>
            </a:glow>
          </a:effectLst>
        </p:spPr>
        <p:txBody>
          <a:bodyPr rtlCol="0" anchor="ctr"/>
          <a:lstStyle/>
          <a:p>
            <a:endParaRPr lang="en-US" sz="2025"/>
          </a:p>
        </p:txBody>
      </p:sp>
      <p:sp>
        <p:nvSpPr>
          <p:cNvPr id="477" name="Rectangle 476">
            <a:extLst>
              <a:ext uri="{FF2B5EF4-FFF2-40B4-BE49-F238E27FC236}">
                <a16:creationId xmlns:a16="http://schemas.microsoft.com/office/drawing/2014/main" id="{0B8921D7-5985-8389-8117-55A9AACE54C9}"/>
              </a:ext>
            </a:extLst>
          </p:cNvPr>
          <p:cNvSpPr/>
          <p:nvPr/>
        </p:nvSpPr>
        <p:spPr>
          <a:xfrm>
            <a:off x="12342798" y="7862830"/>
            <a:ext cx="3727614" cy="523220"/>
          </a:xfrm>
          <a:prstGeom prst="rect">
            <a:avLst/>
          </a:prstGeom>
        </p:spPr>
        <p:txBody>
          <a:bodyPr wrap="square">
            <a:spAutoFit/>
          </a:bodyPr>
          <a:lstStyle/>
          <a:p>
            <a:r>
              <a:rPr lang="en-US" sz="2800" b="1" dirty="0">
                <a:solidFill>
                  <a:schemeClr val="bg1"/>
                </a:solidFill>
                <a:latin typeface="Roboto"/>
              </a:rPr>
              <a:t>User-Friendly</a:t>
            </a:r>
          </a:p>
        </p:txBody>
      </p:sp>
      <p:sp>
        <p:nvSpPr>
          <p:cNvPr id="478" name="Freeform: Shape 65">
            <a:extLst>
              <a:ext uri="{FF2B5EF4-FFF2-40B4-BE49-F238E27FC236}">
                <a16:creationId xmlns:a16="http://schemas.microsoft.com/office/drawing/2014/main" id="{4F3E293A-7D57-1C7C-62C4-98EF4DFFD468}"/>
              </a:ext>
            </a:extLst>
          </p:cNvPr>
          <p:cNvSpPr/>
          <p:nvPr/>
        </p:nvSpPr>
        <p:spPr>
          <a:xfrm rot="10800000">
            <a:off x="11050025" y="4841897"/>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79" name="Freeform: Shape 66">
            <a:extLst>
              <a:ext uri="{FF2B5EF4-FFF2-40B4-BE49-F238E27FC236}">
                <a16:creationId xmlns:a16="http://schemas.microsoft.com/office/drawing/2014/main" id="{FA2C459A-D2A9-3B92-8179-15F0EA568FA4}"/>
              </a:ext>
            </a:extLst>
          </p:cNvPr>
          <p:cNvSpPr/>
          <p:nvPr/>
        </p:nvSpPr>
        <p:spPr>
          <a:xfrm rot="10800000" flipV="1">
            <a:off x="10314378" y="6461879"/>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80" name="ZoneTexte 479">
            <a:extLst>
              <a:ext uri="{FF2B5EF4-FFF2-40B4-BE49-F238E27FC236}">
                <a16:creationId xmlns:a16="http://schemas.microsoft.com/office/drawing/2014/main" id="{4DD50DD1-1709-12CA-77C1-0BB060FA78F5}"/>
              </a:ext>
            </a:extLst>
          </p:cNvPr>
          <p:cNvSpPr txBox="1"/>
          <p:nvPr/>
        </p:nvSpPr>
        <p:spPr>
          <a:xfrm>
            <a:off x="252177" y="2080139"/>
            <a:ext cx="12453177" cy="461665"/>
          </a:xfrm>
          <a:prstGeom prst="rect">
            <a:avLst/>
          </a:prstGeom>
          <a:noFill/>
        </p:spPr>
        <p:txBody>
          <a:bodyPr wrap="square">
            <a:spAutoFit/>
          </a:bodyPr>
          <a:lstStyle/>
          <a:p>
            <a:r>
              <a:rPr lang="fr-FR" sz="2400" dirty="0">
                <a:solidFill>
                  <a:schemeClr val="accent4">
                    <a:lumMod val="60000"/>
                    <a:lumOff val="40000"/>
                  </a:schemeClr>
                </a:solidFill>
                <a:latin typeface="+mn-lt"/>
                <a:ea typeface="+mn-ea"/>
                <a:cs typeface="+mn-cs"/>
              </a:rPr>
              <a:t>Comme Hadoop, il s'agit d'un </a:t>
            </a:r>
            <a:r>
              <a:rPr lang="fr-FR" sz="2400" dirty="0" err="1">
                <a:solidFill>
                  <a:schemeClr val="accent4">
                    <a:lumMod val="60000"/>
                    <a:lumOff val="40000"/>
                  </a:schemeClr>
                </a:solidFill>
                <a:latin typeface="+mn-lt"/>
                <a:ea typeface="+mn-ea"/>
                <a:cs typeface="+mn-cs"/>
              </a:rPr>
              <a:t>framework</a:t>
            </a:r>
            <a:r>
              <a:rPr lang="fr-FR" sz="2400" dirty="0">
                <a:solidFill>
                  <a:schemeClr val="accent4">
                    <a:lumMod val="60000"/>
                    <a:lumOff val="40000"/>
                  </a:schemeClr>
                </a:solidFill>
                <a:latin typeface="+mn-lt"/>
                <a:ea typeface="+mn-ea"/>
                <a:cs typeface="+mn-cs"/>
              </a:rPr>
              <a:t> de calcul distribué open-source.</a:t>
            </a:r>
          </a:p>
        </p:txBody>
      </p:sp>
      <p:pic>
        <p:nvPicPr>
          <p:cNvPr id="481" name="Picture 1" descr="PySpark Logo">
            <a:extLst>
              <a:ext uri="{FF2B5EF4-FFF2-40B4-BE49-F238E27FC236}">
                <a16:creationId xmlns:a16="http://schemas.microsoft.com/office/drawing/2014/main" id="{6D728FEE-0A42-1037-6F72-6B0D8C291B7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54578" y="9070696"/>
            <a:ext cx="3092420" cy="493187"/>
          </a:xfrm>
          <a:prstGeom prst="rect">
            <a:avLst/>
          </a:prstGeom>
          <a:noFill/>
          <a:ln>
            <a:noFill/>
          </a:ln>
        </p:spPr>
      </p:pic>
      <p:sp>
        <p:nvSpPr>
          <p:cNvPr id="482" name="ZoneTexte 481">
            <a:extLst>
              <a:ext uri="{FF2B5EF4-FFF2-40B4-BE49-F238E27FC236}">
                <a16:creationId xmlns:a16="http://schemas.microsoft.com/office/drawing/2014/main" id="{1F7083A0-F112-0C46-C5BF-4BC952A0C45F}"/>
              </a:ext>
            </a:extLst>
          </p:cNvPr>
          <p:cNvSpPr txBox="1"/>
          <p:nvPr/>
        </p:nvSpPr>
        <p:spPr>
          <a:xfrm>
            <a:off x="15876303" y="9086738"/>
            <a:ext cx="1832010" cy="461665"/>
          </a:xfrm>
          <a:prstGeom prst="rect">
            <a:avLst/>
          </a:prstGeom>
          <a:noFill/>
        </p:spPr>
        <p:txBody>
          <a:bodyPr wrap="square" rtlCol="0">
            <a:spAutoFit/>
          </a:bodyPr>
          <a:lstStyle/>
          <a:p>
            <a:r>
              <a:rPr lang="en-GB" sz="2400" b="1" dirty="0">
                <a:effectLst>
                  <a:outerShdw blurRad="38100" dist="38100" dir="2700000" algn="tl">
                    <a:srgbClr val="000000">
                      <a:alpha val="43137"/>
                    </a:srgbClr>
                  </a:outerShdw>
                </a:effectLst>
              </a:rPr>
              <a:t>: </a:t>
            </a:r>
            <a:r>
              <a:rPr lang="en-GB" sz="2400" b="1" dirty="0" err="1">
                <a:effectLst>
                  <a:outerShdw blurRad="38100" dist="38100" dir="2700000" algn="tl">
                    <a:srgbClr val="000000">
                      <a:alpha val="43137"/>
                    </a:srgbClr>
                  </a:outerShdw>
                </a:effectLst>
              </a:rPr>
              <a:t>PySpark</a:t>
            </a:r>
            <a:endParaRPr lang="fr-FR"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635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981807"/>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400" b="1" dirty="0" err="1">
                <a:solidFill>
                  <a:srgbClr val="2A4B56"/>
                </a:solidFill>
                <a:latin typeface="Fira Sans"/>
                <a:ea typeface="Fira Sans"/>
                <a:cs typeface="Fira Sans"/>
                <a:sym typeface="Fira Sans"/>
              </a:rPr>
              <a:t>Eléments</a:t>
            </a:r>
            <a:r>
              <a:rPr lang="en-GB" sz="4400" b="1" dirty="0">
                <a:solidFill>
                  <a:srgbClr val="2A4B56"/>
                </a:solidFill>
                <a:latin typeface="Fira Sans"/>
                <a:ea typeface="Fira Sans"/>
                <a:cs typeface="Fira Sans"/>
                <a:sym typeface="Fira Sans"/>
              </a:rPr>
              <a:t> </a:t>
            </a:r>
            <a:r>
              <a:rPr lang="en-GB" sz="4400" b="1" dirty="0" err="1">
                <a:solidFill>
                  <a:srgbClr val="2A4B56"/>
                </a:solidFill>
                <a:latin typeface="Fira Sans"/>
                <a:ea typeface="Fira Sans"/>
                <a:cs typeface="Fira Sans"/>
                <a:sym typeface="Fira Sans"/>
              </a:rPr>
              <a:t>clés</a:t>
            </a:r>
            <a:r>
              <a:rPr lang="en-GB" sz="4400" b="1" dirty="0">
                <a:solidFill>
                  <a:srgbClr val="2A4B56"/>
                </a:solidFill>
                <a:latin typeface="Fira Sans"/>
                <a:ea typeface="Fira Sans"/>
                <a:cs typeface="Fira Sans"/>
                <a:sym typeface="Fira Sans"/>
              </a:rPr>
              <a:t> de </a:t>
            </a:r>
            <a:r>
              <a:rPr lang="en-GB" sz="4400" b="1" dirty="0" err="1">
                <a:solidFill>
                  <a:srgbClr val="2A4B56"/>
                </a:solidFill>
                <a:latin typeface="Fira Sans"/>
                <a:ea typeface="Fira Sans"/>
                <a:cs typeface="Fira Sans"/>
                <a:sym typeface="Fira Sans"/>
              </a:rPr>
              <a:t>l’architecture</a:t>
            </a:r>
            <a:r>
              <a:rPr lang="en-GB" sz="4400" b="1" dirty="0">
                <a:solidFill>
                  <a:srgbClr val="2A4B56"/>
                </a:solidFill>
                <a:latin typeface="Fira Sans"/>
                <a:ea typeface="Fira Sans"/>
                <a:cs typeface="Fira Sans"/>
                <a:sym typeface="Fira Sans"/>
              </a:rPr>
              <a:t> de Apache Spark</a:t>
            </a:r>
            <a:r>
              <a:rPr lang="en-GB" sz="4400" b="1" i="0" u="none" strike="noStrike" cap="none" dirty="0">
                <a:solidFill>
                  <a:srgbClr val="2A4B56"/>
                </a:solidFill>
                <a:latin typeface="Fira Sans"/>
                <a:ea typeface="Fira Sans"/>
                <a:cs typeface="Fira Sans"/>
                <a:sym typeface="Fira Sans"/>
              </a:rPr>
              <a:t> </a:t>
            </a:r>
            <a:endParaRPr sz="6000" b="1" i="0" u="none" strike="noStrike" cap="none" dirty="0">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Apprentissage</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automatique</a:t>
              </a:r>
              <a:endParaRPr sz="2000" dirty="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Batch et Stream Processing </a:t>
              </a:r>
              <a:r>
                <a:rPr lang="en-GB" sz="2000" dirty="0" err="1">
                  <a:solidFill>
                    <a:srgbClr val="FFFFFF"/>
                  </a:solidFill>
                  <a:latin typeface="Roboto Medium"/>
                  <a:ea typeface="Roboto Medium"/>
                  <a:cs typeface="Roboto Medium"/>
                  <a:sym typeface="Roboto Medium"/>
                </a:rPr>
                <a:t>Unifié</a:t>
              </a:r>
              <a:endParaRPr sz="2000" dirty="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Resilient Distributed Datasets</a:t>
              </a:r>
              <a:endParaRPr sz="2000" dirty="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Traitement</a:t>
              </a:r>
              <a:r>
                <a:rPr lang="en-GB" sz="2000" dirty="0">
                  <a:solidFill>
                    <a:srgbClr val="FFFFFF"/>
                  </a:solidFill>
                  <a:latin typeface="Roboto Medium"/>
                  <a:ea typeface="Roboto Medium"/>
                  <a:cs typeface="Roboto Medium"/>
                  <a:sym typeface="Roboto Medium"/>
                </a:rPr>
                <a:t> de </a:t>
              </a:r>
              <a:r>
                <a:rPr lang="en-GB" sz="2000" dirty="0" err="1">
                  <a:solidFill>
                    <a:srgbClr val="FFFFFF"/>
                  </a:solidFill>
                  <a:latin typeface="Roboto Medium"/>
                  <a:ea typeface="Roboto Medium"/>
                  <a:cs typeface="Roboto Medium"/>
                  <a:sym typeface="Roboto Medium"/>
                </a:rPr>
                <a:t>données</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en</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mémoire</a:t>
              </a:r>
              <a:endParaRPr sz="2000" dirty="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
        <p:nvSpPr>
          <p:cNvPr id="2" name="Rectangle 1">
            <a:extLst>
              <a:ext uri="{FF2B5EF4-FFF2-40B4-BE49-F238E27FC236}">
                <a16:creationId xmlns:a16="http://schemas.microsoft.com/office/drawing/2014/main" id="{9BAE4D59-58EE-4FEF-51B6-9710370AC3AB}"/>
              </a:ext>
            </a:extLst>
          </p:cNvPr>
          <p:cNvSpPr/>
          <p:nvPr/>
        </p:nvSpPr>
        <p:spPr>
          <a:xfrm>
            <a:off x="914400" y="1655367"/>
            <a:ext cx="4572000" cy="79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À </a:t>
            </a:r>
            <a:r>
              <a:rPr lang="en-GB" dirty="0" err="1"/>
              <a:t>ciblier</a:t>
            </a:r>
            <a:r>
              <a:rPr lang="en-GB" dirty="0"/>
              <a:t> : </a:t>
            </a:r>
            <a:r>
              <a:rPr lang="en-GB" dirty="0" err="1"/>
              <a:t>plutot</a:t>
            </a:r>
            <a:r>
              <a:rPr lang="en-GB" dirty="0"/>
              <a:t>  les </a:t>
            </a:r>
            <a:r>
              <a:rPr lang="en-GB" dirty="0" err="1"/>
              <a:t>termes</a:t>
            </a:r>
            <a:r>
              <a:rPr lang="en-GB" dirty="0"/>
              <a:t> les plus important </a:t>
            </a:r>
            <a:r>
              <a:rPr lang="en-GB" dirty="0" err="1"/>
              <a:t>coté</a:t>
            </a:r>
            <a:r>
              <a:rPr lang="en-GB" dirty="0"/>
              <a:t> comment il </a:t>
            </a:r>
            <a:r>
              <a:rPr lang="en-GB" dirty="0" err="1"/>
              <a:t>fonctionne</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Conception de l’Architecture</a:t>
            </a:r>
            <a:endParaRPr sz="6000" b="1" i="0" u="none" strike="noStrike" cap="none">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9078526"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271445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8556676"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2861626"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174750" y="7985525"/>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 y="5178617"/>
            <a:ext cx="914300" cy="941907"/>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948450" y="5178634"/>
            <a:ext cx="914300" cy="941889"/>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528575" y="6123934"/>
            <a:ext cx="914300" cy="941889"/>
          </a:xfrm>
          <a:prstGeom prst="rect">
            <a:avLst/>
          </a:prstGeom>
          <a:noFill/>
          <a:ln>
            <a:noFill/>
          </a:ln>
        </p:spPr>
      </p:pic>
      <p:sp>
        <p:nvSpPr>
          <p:cNvPr id="474" name="Google Shape;474;g208d49cec94_0_1113"/>
          <p:cNvSpPr/>
          <p:nvPr/>
        </p:nvSpPr>
        <p:spPr>
          <a:xfrm>
            <a:off x="3770551"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4658776"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4209826"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5152501"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8180200" y="4017202"/>
            <a:ext cx="1796650" cy="1788735"/>
          </a:xfrm>
          <a:prstGeom prst="rect">
            <a:avLst/>
          </a:prstGeom>
          <a:noFill/>
          <a:ln>
            <a:noFill/>
          </a:ln>
        </p:spPr>
      </p:pic>
      <p:sp>
        <p:nvSpPr>
          <p:cNvPr id="479" name="Google Shape;479;g208d49cec94_0_1113"/>
          <p:cNvSpPr/>
          <p:nvPr/>
        </p:nvSpPr>
        <p:spPr>
          <a:xfrm>
            <a:off x="1039000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1551601"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1551601"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1463401"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stCxn id="468" idx="3"/>
            <a:endCxn id="467" idx="1"/>
          </p:cNvCxnSpPr>
          <p:nvPr/>
        </p:nvCxnSpPr>
        <p:spPr>
          <a:xfrm>
            <a:off x="7767050"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7968237"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8439559"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3060750"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0841800"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3770551"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1551601"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Couche Service</a:t>
            </a:r>
            <a:endParaRPr sz="2000" b="1">
              <a:latin typeface="Calibri"/>
              <a:ea typeface="Calibri"/>
              <a:cs typeface="Calibri"/>
              <a:sym typeface="Calibri"/>
            </a:endParaRPr>
          </a:p>
        </p:txBody>
      </p:sp>
      <p:cxnSp>
        <p:nvCxnSpPr>
          <p:cNvPr id="491" name="Google Shape;491;g208d49cec94_0_1113"/>
          <p:cNvCxnSpPr>
            <a:stCxn id="467" idx="3"/>
            <a:endCxn id="479" idx="1"/>
          </p:cNvCxnSpPr>
          <p:nvPr/>
        </p:nvCxnSpPr>
        <p:spPr>
          <a:xfrm>
            <a:off x="9600376"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5" y="251628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559009370"/>
      </p:ext>
    </p:extLst>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3.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Thème1.png</Template>
  <TotalTime>7987</TotalTime>
  <Words>845</Words>
  <Application>Microsoft Office PowerPoint</Application>
  <PresentationFormat>Personnalisé</PresentationFormat>
  <Paragraphs>176</Paragraphs>
  <Slides>20</Slides>
  <Notes>13</Notes>
  <HiddenSlides>0</HiddenSlides>
  <MMClips>0</MMClips>
  <ScaleCrop>false</ScaleCrop>
  <HeadingPairs>
    <vt:vector size="6" baseType="variant">
      <vt:variant>
        <vt:lpstr>Polices utilisées</vt:lpstr>
      </vt:variant>
      <vt:variant>
        <vt:i4>24</vt:i4>
      </vt:variant>
      <vt:variant>
        <vt:lpstr>Thème</vt:lpstr>
      </vt:variant>
      <vt:variant>
        <vt:i4>2</vt:i4>
      </vt:variant>
      <vt:variant>
        <vt:lpstr>Titres des diapositives</vt:lpstr>
      </vt:variant>
      <vt:variant>
        <vt:i4>20</vt:i4>
      </vt:variant>
    </vt:vector>
  </HeadingPairs>
  <TitlesOfParts>
    <vt:vector size="46" baseType="lpstr">
      <vt:lpstr>Avenir Next LT Pro</vt:lpstr>
      <vt:lpstr>Arial</vt:lpstr>
      <vt:lpstr>Proxima Nova Semibold</vt:lpstr>
      <vt:lpstr>Roboto Condensed Light</vt:lpstr>
      <vt:lpstr>Lato</vt:lpstr>
      <vt:lpstr>Roboto Condensed</vt:lpstr>
      <vt:lpstr>Georgia Pro Light</vt:lpstr>
      <vt:lpstr>Fira Sans Medium Bold</vt:lpstr>
      <vt:lpstr>Roboto</vt:lpstr>
      <vt:lpstr>Proxima Nova</vt:lpstr>
      <vt:lpstr>Tw Cen MT</vt:lpstr>
      <vt:lpstr>Roboto Thin</vt:lpstr>
      <vt:lpstr>Calibri</vt:lpstr>
      <vt:lpstr>Anaheim</vt:lpstr>
      <vt:lpstr>Georgia Pro Cond</vt:lpstr>
      <vt:lpstr>Montserrat</vt:lpstr>
      <vt:lpstr>Alegreya Sans SC</vt:lpstr>
      <vt:lpstr>Segoe UI</vt:lpstr>
      <vt:lpstr>Roboto Medium</vt:lpstr>
      <vt:lpstr>Nanum Gothic</vt:lpstr>
      <vt:lpstr>Georgia</vt:lpstr>
      <vt:lpstr>Söhne</vt:lpstr>
      <vt:lpstr>Fira Sans</vt:lpstr>
      <vt:lpstr>Cabin</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144</cp:revision>
  <dcterms:created xsi:type="dcterms:W3CDTF">2006-08-16T00:00:00Z</dcterms:created>
  <dcterms:modified xsi:type="dcterms:W3CDTF">2023-02-15T15:46:23Z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